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media/image75.png" ContentType="image/png"/>
  <Override PartName="/ppt/media/image9.png" ContentType="image/png"/>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jpeg" ContentType="image/jpeg"/>
  <Override PartName="/ppt/media/image56.png" ContentType="image/png"/>
  <Override PartName="/ppt/media/image11.png" ContentType="image/png"/>
  <Override PartName="/ppt/media/image12.png" ContentType="image/png"/>
  <Override PartName="/ppt/media/image19.png" ContentType="image/png"/>
  <Override PartName="/ppt/media/image13.jpeg" ContentType="image/jpeg"/>
  <Override PartName="/ppt/media/image14.png" ContentType="image/png"/>
  <Override PartName="/ppt/media/image15.png" ContentType="image/png"/>
  <Override PartName="/ppt/media/image27.wmf" ContentType="image/x-wmf"/>
  <Override PartName="/ppt/media/image16.png" ContentType="image/png"/>
  <Override PartName="/ppt/media/image17.png" ContentType="image/png"/>
  <Override PartName="/ppt/media/image18.png" ContentType="image/png"/>
  <Override PartName="/ppt/media/image20.png" ContentType="image/png"/>
  <Override PartName="/ppt/media/image21.png" ContentType="image/png"/>
  <Override PartName="/ppt/media/image22.png" ContentType="image/png"/>
  <Override PartName="/ppt/media/image23.png" ContentType="image/png"/>
  <Override PartName="/ppt/media/image35.wmf" ContentType="image/x-wmf"/>
  <Override PartName="/ppt/media/image24.png" ContentType="image/png"/>
  <Override PartName="/ppt/media/image36.wmf" ContentType="image/x-wmf"/>
  <Override PartName="/ppt/media/image25.png" ContentType="image/png"/>
  <Override PartName="/ppt/media/image26.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292120" y="1768680"/>
            <a:ext cx="5495040" cy="4384440"/>
          </a:xfrm>
          <a:prstGeom prst="rect">
            <a:avLst/>
          </a:prstGeom>
          <a:ln>
            <a:noFill/>
          </a:ln>
        </p:spPr>
      </p:pic>
      <p:pic>
        <p:nvPicPr>
          <p:cNvPr id="38" name="" descr=""/>
          <p:cNvPicPr/>
          <p:nvPr/>
        </p:nvPicPr>
        <p:blipFill>
          <a:blip r:embed="rId3"/>
          <a:stretch/>
        </p:blipFill>
        <p:spPr>
          <a:xfrm>
            <a:off x="2292120" y="1768680"/>
            <a:ext cx="5495040" cy="43844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5" name="PlaceHolder 2"/>
          <p:cNvSpPr>
            <a:spLocks noGrp="1"/>
          </p:cNvSpPr>
          <p:nvPr>
            <p:ph type="subTitle"/>
          </p:nvPr>
        </p:nvSpPr>
        <p:spPr>
          <a:xfrm>
            <a:off x="504000" y="1769040"/>
            <a:ext cx="9071640" cy="43844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504000" y="1769040"/>
            <a:ext cx="907164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9" name="PlaceHolder 2"/>
          <p:cNvSpPr>
            <a:spLocks noGrp="1"/>
          </p:cNvSpPr>
          <p:nvPr>
            <p:ph type="body"/>
          </p:nvPr>
        </p:nvSpPr>
        <p:spPr>
          <a:xfrm>
            <a:off x="50400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3"/>
          <p:cNvSpPr>
            <a:spLocks noGrp="1"/>
          </p:cNvSpPr>
          <p:nvPr>
            <p:ph type="body"/>
          </p:nvPr>
        </p:nvSpPr>
        <p:spPr>
          <a:xfrm>
            <a:off x="515268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04000" y="301320"/>
            <a:ext cx="9071640" cy="58518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50400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515268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50400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515268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4"/>
          <p:cNvSpPr>
            <a:spLocks noGrp="1"/>
          </p:cNvSpPr>
          <p:nvPr>
            <p:ph type="body"/>
          </p:nvPr>
        </p:nvSpPr>
        <p:spPr>
          <a:xfrm>
            <a:off x="504000" y="405936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504000" y="176904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7" name="PlaceHolder 3"/>
          <p:cNvSpPr>
            <a:spLocks noGrp="1"/>
          </p:cNvSpPr>
          <p:nvPr>
            <p:ph type="body"/>
          </p:nvPr>
        </p:nvSpPr>
        <p:spPr>
          <a:xfrm>
            <a:off x="504000" y="405936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9"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0"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1" name="PlaceHolder 4"/>
          <p:cNvSpPr>
            <a:spLocks noGrp="1"/>
          </p:cNvSpPr>
          <p:nvPr>
            <p:ph type="body"/>
          </p:nvPr>
        </p:nvSpPr>
        <p:spPr>
          <a:xfrm>
            <a:off x="515268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2" name="PlaceHolder 5"/>
          <p:cNvSpPr>
            <a:spLocks noGrp="1"/>
          </p:cNvSpPr>
          <p:nvPr>
            <p:ph type="body"/>
          </p:nvPr>
        </p:nvSpPr>
        <p:spPr>
          <a:xfrm>
            <a:off x="50400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4" name="PlaceHolder 2"/>
          <p:cNvSpPr>
            <a:spLocks noGrp="1"/>
          </p:cNvSpPr>
          <p:nvPr>
            <p:ph type="body"/>
          </p:nvPr>
        </p:nvSpPr>
        <p:spPr>
          <a:xfrm>
            <a:off x="504000" y="1769040"/>
            <a:ext cx="907164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5" name="PlaceHolder 3"/>
          <p:cNvSpPr>
            <a:spLocks noGrp="1"/>
          </p:cNvSpPr>
          <p:nvPr>
            <p:ph type="body"/>
          </p:nvPr>
        </p:nvSpPr>
        <p:spPr>
          <a:xfrm>
            <a:off x="504000" y="1769040"/>
            <a:ext cx="907164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6" name="" descr=""/>
          <p:cNvPicPr/>
          <p:nvPr/>
        </p:nvPicPr>
        <p:blipFill>
          <a:blip r:embed="rId2"/>
          <a:stretch/>
        </p:blipFill>
        <p:spPr>
          <a:xfrm>
            <a:off x="2292120" y="1768680"/>
            <a:ext cx="5495040" cy="4384440"/>
          </a:xfrm>
          <a:prstGeom prst="rect">
            <a:avLst/>
          </a:prstGeom>
          <a:ln>
            <a:noFill/>
          </a:ln>
        </p:spPr>
      </p:pic>
      <p:pic>
        <p:nvPicPr>
          <p:cNvPr id="77" name="" descr=""/>
          <p:cNvPicPr/>
          <p:nvPr/>
        </p:nvPicPr>
        <p:blipFill>
          <a:blip r:embed="rId3"/>
          <a:stretch/>
        </p:blipFill>
        <p:spPr>
          <a:xfrm>
            <a:off x="2292120" y="1768680"/>
            <a:ext cx="5495040" cy="438444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A43AA5E5-7115-4EA2-B27C-E39D71A22BCA}"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2760"/>
            <a:ext cx="9071640" cy="1259640"/>
          </a:xfrm>
          <a:prstGeom prst="rect">
            <a:avLst/>
          </a:prstGeom>
        </p:spPr>
        <p:txBody>
          <a:bodyPr anchor="ctr"/>
          <a:p>
            <a:pPr algn="ctr">
              <a:lnSpc>
                <a:spcPct val="100000"/>
              </a:lnSpc>
            </a:pPr>
            <a:r>
              <a:rPr b="0" lang="en-US" sz="4400" spc="-1" strike="noStrike">
                <a:solidFill>
                  <a:srgbClr val="000000"/>
                </a:solidFill>
                <a:uFill>
                  <a:solidFill>
                    <a:srgbClr val="ffffff"/>
                  </a:solidFill>
                </a:uFill>
                <a:latin typeface="Calibri"/>
              </a:rPr>
              <a:t>Click to edit Master title style</a:t>
            </a:r>
            <a:endParaRPr b="0" lang="en-US" sz="2190" spc="-1" strike="noStrike">
              <a:solidFill>
                <a:srgbClr val="000000"/>
              </a:solidFill>
              <a:uFill>
                <a:solidFill>
                  <a:srgbClr val="ffffff"/>
                </a:solidFill>
              </a:uFill>
              <a:latin typeface="Calibri"/>
            </a:endParaRPr>
          </a:p>
        </p:txBody>
      </p:sp>
      <p:sp>
        <p:nvSpPr>
          <p:cNvPr id="40" name="PlaceHolder 2"/>
          <p:cNvSpPr>
            <a:spLocks noGrp="1"/>
          </p:cNvSpPr>
          <p:nvPr>
            <p:ph type="body"/>
          </p:nvPr>
        </p:nvSpPr>
        <p:spPr>
          <a:xfrm>
            <a:off x="504000" y="1764000"/>
            <a:ext cx="9071640" cy="4988880"/>
          </a:xfrm>
          <a:prstGeom prst="rect">
            <a:avLst/>
          </a:prstGeom>
        </p:spPr>
        <p:txBody>
          <a:bodyPr/>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Calibri"/>
              </a:rPr>
              <a:t>Click to edit the outline text format</a:t>
            </a:r>
            <a:endParaRPr b="0" lang="en-US" sz="353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3200" spc="-1" strike="noStrike">
                <a:solidFill>
                  <a:srgbClr val="000000"/>
                </a:solidFill>
                <a:uFill>
                  <a:solidFill>
                    <a:srgbClr val="ffffff"/>
                  </a:solidFill>
                </a:uFill>
                <a:latin typeface="Calibri"/>
              </a:rPr>
              <a:t>Second Outline Level</a:t>
            </a:r>
            <a:endParaRPr b="0" lang="en-US" sz="265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3200" spc="-1" strike="noStrike">
                <a:solidFill>
                  <a:srgbClr val="000000"/>
                </a:solidFill>
                <a:uFill>
                  <a:solidFill>
                    <a:srgbClr val="ffffff"/>
                  </a:solidFill>
                </a:uFill>
                <a:latin typeface="Calibri"/>
              </a:rPr>
              <a:t>Third Outline Level</a:t>
            </a:r>
            <a:endParaRPr b="0" lang="en-US" sz="221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3200" spc="-1" strike="noStrike">
                <a:solidFill>
                  <a:srgbClr val="000000"/>
                </a:solidFill>
                <a:uFill>
                  <a:solidFill>
                    <a:srgbClr val="ffffff"/>
                  </a:solidFill>
                </a:uFill>
                <a:latin typeface="Calibri"/>
              </a:rPr>
              <a:t>Fourth Outline Level</a:t>
            </a:r>
            <a:endParaRPr b="0" lang="en-US" sz="221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3200" spc="-1" strike="noStrike">
                <a:solidFill>
                  <a:srgbClr val="000000"/>
                </a:solidFill>
                <a:uFill>
                  <a:solidFill>
                    <a:srgbClr val="ffffff"/>
                  </a:solidFill>
                </a:uFill>
                <a:latin typeface="Calibri"/>
              </a:rPr>
              <a:t>Fifth Outline Level</a:t>
            </a:r>
            <a:endParaRPr b="0" lang="en-US" sz="221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3200" spc="-1" strike="noStrike">
                <a:solidFill>
                  <a:srgbClr val="000000"/>
                </a:solidFill>
                <a:uFill>
                  <a:solidFill>
                    <a:srgbClr val="ffffff"/>
                  </a:solidFill>
                </a:uFill>
                <a:latin typeface="Calibri"/>
              </a:rPr>
              <a:t>Sixth Outline Level</a:t>
            </a:r>
            <a:endParaRPr b="0" lang="en-US" sz="221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3200" spc="-1" strike="noStrike">
                <a:solidFill>
                  <a:srgbClr val="000000"/>
                </a:solidFill>
                <a:uFill>
                  <a:solidFill>
                    <a:srgbClr val="ffffff"/>
                  </a:solidFill>
                </a:uFill>
                <a:latin typeface="Calibri"/>
              </a:rPr>
              <a:t>Seventh Outline LevelClick to edit Master text styles</a:t>
            </a:r>
            <a:endParaRPr b="0" lang="en-US" sz="2210" spc="-1" strike="noStrike">
              <a:solidFill>
                <a:srgbClr val="000000"/>
              </a:solidFill>
              <a:uFill>
                <a:solidFill>
                  <a:srgbClr val="ffffff"/>
                </a:solidFill>
              </a:uFill>
              <a:latin typeface="Calibri"/>
            </a:endParaRPr>
          </a:p>
          <a:p>
            <a:pPr lvl="7" marL="3456000" indent="-216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Second level</a:t>
            </a:r>
            <a:endParaRPr b="0" lang="en-US" sz="2210" spc="-1" strike="noStrike">
              <a:solidFill>
                <a:srgbClr val="000000"/>
              </a:solidFill>
              <a:uFill>
                <a:solidFill>
                  <a:srgbClr val="ffffff"/>
                </a:solidFill>
              </a:uFill>
              <a:latin typeface="Calibri"/>
            </a:endParaRPr>
          </a:p>
          <a:p>
            <a:pPr lvl="8" marL="3888000" indent="-216000">
              <a:buClr>
                <a:srgbClr val="000000"/>
              </a:buClr>
              <a:buSzPct val="45000"/>
              <a:buFont typeface="Wingdings" charset="2"/>
              <a:buChar char=""/>
            </a:pPr>
            <a:r>
              <a:rPr b="0" lang="en-US" sz="2400" spc="-1" strike="noStrike">
                <a:solidFill>
                  <a:srgbClr val="000000"/>
                </a:solidFill>
                <a:uFill>
                  <a:solidFill>
                    <a:srgbClr val="ffffff"/>
                  </a:solidFill>
                </a:uFill>
                <a:latin typeface="Calibri"/>
              </a:rPr>
              <a:t>Third level</a:t>
            </a:r>
            <a:endParaRPr b="0" lang="en-US" sz="2210" spc="-1" strike="noStrike">
              <a:solidFill>
                <a:srgbClr val="000000"/>
              </a:solidFill>
              <a:uFill>
                <a:solidFill>
                  <a:srgbClr val="ffffff"/>
                </a:solidFill>
              </a:uFill>
              <a:latin typeface="Calibri"/>
            </a:endParaRPr>
          </a:p>
          <a:p>
            <a:pPr lvl="9" marL="4320000" indent="-216000">
              <a:lnSpc>
                <a:spcPct val="100000"/>
              </a:lnSpc>
              <a:buClr>
                <a:srgbClr val="000000"/>
              </a:buClr>
              <a:buSzPct val="45000"/>
              <a:buFont typeface="Wingdings" charset="2"/>
              <a:buChar char=""/>
            </a:pPr>
            <a:r>
              <a:rPr b="0" lang="en-US" sz="2000" spc="-1" strike="noStrike">
                <a:solidFill>
                  <a:srgbClr val="000000"/>
                </a:solidFill>
                <a:uFill>
                  <a:solidFill>
                    <a:srgbClr val="ffffff"/>
                  </a:solidFill>
                </a:uFill>
                <a:latin typeface="Calibri"/>
              </a:rPr>
              <a:t>Fourth level</a:t>
            </a:r>
            <a:endParaRPr b="0" lang="en-US" sz="3530" spc="-1" strike="noStrike">
              <a:solidFill>
                <a:srgbClr val="000000"/>
              </a:solidFill>
              <a:uFill>
                <a:solidFill>
                  <a:srgbClr val="ffffff"/>
                </a:solidFill>
              </a:uFill>
              <a:latin typeface="Calibri"/>
            </a:endParaRPr>
          </a:p>
          <a:p>
            <a:pPr lvl="9" marL="4320000" indent="-216000">
              <a:lnSpc>
                <a:spcPct val="100000"/>
              </a:lnSpc>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level</a:t>
            </a:r>
            <a:endParaRPr b="0" lang="en-US" sz="3530" spc="-1" strike="noStrike">
              <a:solidFill>
                <a:srgbClr val="000000"/>
              </a:solidFill>
              <a:uFill>
                <a:solidFill>
                  <a:srgbClr val="ffffff"/>
                </a:solidFill>
              </a:uFill>
              <a:latin typeface="Calibri"/>
            </a:endParaRPr>
          </a:p>
        </p:txBody>
      </p:sp>
      <p:sp>
        <p:nvSpPr>
          <p:cNvPr id="41" name="PlaceHolder 3"/>
          <p:cNvSpPr>
            <a:spLocks noGrp="1"/>
          </p:cNvSpPr>
          <p:nvPr>
            <p:ph type="dt"/>
          </p:nvPr>
        </p:nvSpPr>
        <p:spPr>
          <a:xfrm>
            <a:off x="504000" y="7007040"/>
            <a:ext cx="2351880" cy="402120"/>
          </a:xfrm>
          <a:prstGeom prst="rect">
            <a:avLst/>
          </a:prstGeom>
        </p:spPr>
        <p:txBody>
          <a:bodyPr anchor="ctr"/>
          <a:p>
            <a:pPr>
              <a:lnSpc>
                <a:spcPct val="100000"/>
              </a:lnSpc>
            </a:pPr>
            <a:fld id="{3779AD87-0C69-4801-B382-4ED00779067B}" type="datetime1">
              <a:rPr b="0" lang="en-US" sz="1200" spc="-1" strike="noStrike">
                <a:solidFill>
                  <a:srgbClr val="8b8b8b"/>
                </a:solidFill>
                <a:uFill>
                  <a:solidFill>
                    <a:srgbClr val="ffffff"/>
                  </a:solidFill>
                </a:uFill>
                <a:latin typeface="Calibri"/>
              </a:rPr>
              <a:t>12/14/2016</a:t>
            </a:fld>
            <a:endParaRPr b="0" lang="en-US" sz="12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3443760" y="7007040"/>
            <a:ext cx="3191400" cy="40212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7223760" y="7007040"/>
            <a:ext cx="2351880" cy="402120"/>
          </a:xfrm>
          <a:prstGeom prst="rect">
            <a:avLst/>
          </a:prstGeom>
        </p:spPr>
        <p:txBody>
          <a:bodyPr anchor="ctr"/>
          <a:p>
            <a:pPr algn="r">
              <a:lnSpc>
                <a:spcPct val="100000"/>
              </a:lnSpc>
            </a:pPr>
            <a:fld id="{6BBB6839-D2D6-4351-8FCE-DC31C0EB849E}"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27.wmf"/><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35.wmf"/><Relationship Id="rId2" Type="http://schemas.openxmlformats.org/officeDocument/2006/relationships/image" Target="../media/image36.wmf"/><Relationship Id="rId3"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hyperlink" Target="https://www.coursera.org/learn/machine-learning" TargetMode="External"/><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hyperlink" Target="https://www.continuum.io/downloads" TargetMode="External"/><Relationship Id="rId2" Type="http://schemas.openxmlformats.org/officeDocument/2006/relationships/image" Target="../media/image44.png"/><Relationship Id="rId3"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hyperlink" Target="file://LANDISK-HDD1/disk/ben/Ben-Cell-Labeler" TargetMode="External"/><Relationship Id="rId2" Type="http://schemas.openxmlformats.org/officeDocument/2006/relationships/image" Target="../media/image50.png"/><Relationship Id="rId3"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5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3.xml"/>
</Relationships>
</file>

<file path=ppt/slides/_rels/slide5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3.xml"/>
</Relationships>
</file>

<file path=ppt/slides/_rels/slide5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3.xml"/>
</Relationships>
</file>

<file path=ppt/slides/_rels/slide5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3.xml"/>
</Relationships>
</file>

<file path=ppt/slides/_rels/slide5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3.xml"/>
</Relationships>
</file>

<file path=ppt/slides/_rels/slide5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3.xml"/>
</Relationships>
</file>

<file path=ppt/slides/_rels/slide5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3.xml"/>
</Relationships>
</file>

<file path=ppt/slides/_rels/slide5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3.xml"/>
</Relationships>
</file>

<file path=ppt/slides/_rels/slide5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3.xml"/>
</Relationships>
</file>

<file path=ppt/slides/_rels/slide6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Supervised Machine Learning to Identify Cells (Theory)</a:t>
            </a:r>
            <a:endParaRPr b="0" lang="en-US" sz="4400" spc="-1" strike="noStrike">
              <a:solidFill>
                <a:srgbClr val="000000"/>
              </a:solidFill>
              <a:uFill>
                <a:solidFill>
                  <a:srgbClr val="ffffff"/>
                </a:solidFill>
              </a:uFill>
              <a:latin typeface="Arial"/>
            </a:endParaRPr>
          </a:p>
        </p:txBody>
      </p:sp>
      <p:sp>
        <p:nvSpPr>
          <p:cNvPr id="79" name="TextShape 2"/>
          <p:cNvSpPr txBox="1"/>
          <p:nvPr/>
        </p:nvSpPr>
        <p:spPr>
          <a:xfrm>
            <a:off x="504000" y="1769040"/>
            <a:ext cx="9071640" cy="4384440"/>
          </a:xfrm>
          <a:prstGeom prst="rect">
            <a:avLst/>
          </a:prstGeom>
          <a:noFill/>
          <a:ln>
            <a:noFill/>
          </a:ln>
        </p:spPr>
        <p:txBody>
          <a:bodyPr lIns="0" rIns="0" tIns="0" bIns="0" anchor="ctr"/>
          <a:p>
            <a:pPr algn="ctr"/>
            <a:r>
              <a:rPr b="0" lang="en-US" sz="3200" spc="-1" strike="noStrike">
                <a:solidFill>
                  <a:srgbClr val="000000"/>
                </a:solidFill>
                <a:uFill>
                  <a:solidFill>
                    <a:srgbClr val="ffffff"/>
                  </a:solidFill>
                </a:uFill>
                <a:latin typeface="Arial"/>
              </a:rPr>
              <a:t>Ben Kuebrich</a:t>
            </a:r>
            <a:endParaRPr b="0" lang="en-US" sz="32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1"/>
          <a:stretch/>
        </p:blipFill>
        <p:spPr>
          <a:xfrm>
            <a:off x="0" y="61920"/>
            <a:ext cx="3200400" cy="3200400"/>
          </a:xfrm>
          <a:prstGeom prst="rect">
            <a:avLst/>
          </a:prstGeom>
          <a:ln>
            <a:noFill/>
          </a:ln>
        </p:spPr>
      </p:pic>
      <p:pic>
        <p:nvPicPr>
          <p:cNvPr id="118" name="" descr=""/>
          <p:cNvPicPr/>
          <p:nvPr/>
        </p:nvPicPr>
        <p:blipFill>
          <a:blip r:embed="rId2"/>
          <a:stretch/>
        </p:blipFill>
        <p:spPr>
          <a:xfrm>
            <a:off x="2834640" y="15480"/>
            <a:ext cx="3079080" cy="3079080"/>
          </a:xfrm>
          <a:prstGeom prst="rect">
            <a:avLst/>
          </a:prstGeom>
          <a:ln>
            <a:noFill/>
          </a:ln>
        </p:spPr>
      </p:pic>
      <p:pic>
        <p:nvPicPr>
          <p:cNvPr id="119" name="" descr=""/>
          <p:cNvPicPr/>
          <p:nvPr/>
        </p:nvPicPr>
        <p:blipFill>
          <a:blip r:embed="rId3"/>
          <a:stretch/>
        </p:blipFill>
        <p:spPr>
          <a:xfrm>
            <a:off x="91440" y="2743200"/>
            <a:ext cx="5120640" cy="5120640"/>
          </a:xfrm>
          <a:prstGeom prst="rect">
            <a:avLst/>
          </a:prstGeom>
          <a:ln>
            <a:noFill/>
          </a:ln>
        </p:spPr>
      </p:pic>
      <p:pic>
        <p:nvPicPr>
          <p:cNvPr id="120" name="" descr=""/>
          <p:cNvPicPr/>
          <p:nvPr/>
        </p:nvPicPr>
        <p:blipFill>
          <a:blip r:embed="rId4"/>
          <a:stretch/>
        </p:blipFill>
        <p:spPr>
          <a:xfrm>
            <a:off x="4754880" y="3017520"/>
            <a:ext cx="4542480" cy="454248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How did that last step happen</a:t>
            </a:r>
            <a:endParaRPr b="0" lang="en-US" sz="4400" spc="-1" strike="noStrike">
              <a:solidFill>
                <a:srgbClr val="000000"/>
              </a:solidFill>
              <a:uFill>
                <a:solidFill>
                  <a:srgbClr val="ffffff"/>
                </a:solidFill>
              </a:uFill>
              <a:latin typeface="Arial"/>
            </a:endParaRPr>
          </a:p>
        </p:txBody>
      </p:sp>
      <p:sp>
        <p:nvSpPr>
          <p:cNvPr id="122"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Blob Detector - A “Blob” is a group of connected pixels in an image that share some common property ( E.g grayscale value)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Can filter blobs by size, shape, intensity, etc. </a:t>
            </a:r>
            <a:endParaRPr b="0" lang="en-US" sz="3200" spc="-1" strike="noStrike">
              <a:solidFill>
                <a:srgbClr val="000000"/>
              </a:solidFill>
              <a:uFill>
                <a:solidFill>
                  <a:srgbClr val="ffffff"/>
                </a:solidFill>
              </a:uFill>
              <a:latin typeface="Arial"/>
            </a:endParaRPr>
          </a:p>
        </p:txBody>
      </p:sp>
      <p:pic>
        <p:nvPicPr>
          <p:cNvPr id="123" name="" descr=""/>
          <p:cNvPicPr/>
          <p:nvPr/>
        </p:nvPicPr>
        <p:blipFill>
          <a:blip r:embed="rId1"/>
          <a:stretch/>
        </p:blipFill>
        <p:spPr>
          <a:xfrm>
            <a:off x="2726280" y="4114800"/>
            <a:ext cx="4680360" cy="337608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How does learning take place?</a:t>
            </a:r>
            <a:endParaRPr b="0" lang="en-US" sz="4400" spc="-1" strike="noStrike">
              <a:solidFill>
                <a:srgbClr val="000000"/>
              </a:solidFill>
              <a:uFill>
                <a:solidFill>
                  <a:srgbClr val="ffffff"/>
                </a:solidFill>
              </a:uFill>
              <a:latin typeface="Arial"/>
            </a:endParaRPr>
          </a:p>
        </p:txBody>
      </p:sp>
      <p:sp>
        <p:nvSpPr>
          <p:cNvPr id="125"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What is the optimal way to filter the image, and use the best settings on the blob counter, so it counts each cell one time and does not count any artifacts?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Filters themselves have to be added by hand, but then the computer can decide which filters with which settings, and which blob detection parameters are the most effective</a:t>
            </a:r>
            <a:endParaRPr b="0" lang="en-US" sz="3200" spc="-1" strike="noStrike">
              <a:solidFill>
                <a:srgbClr val="000000"/>
              </a:solidFill>
              <a:uFill>
                <a:solidFill>
                  <a:srgbClr val="ffffff"/>
                </a:solidFill>
              </a:u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How does learning take place?</a:t>
            </a:r>
            <a:endParaRPr b="0" lang="en-US" sz="4400" spc="-1" strike="noStrike">
              <a:solidFill>
                <a:srgbClr val="000000"/>
              </a:solidFill>
              <a:uFill>
                <a:solidFill>
                  <a:srgbClr val="ffffff"/>
                </a:solidFill>
              </a:uFill>
              <a:latin typeface="Arial"/>
            </a:endParaRPr>
          </a:p>
        </p:txBody>
      </p:sp>
      <p:sp>
        <p:nvSpPr>
          <p:cNvPr id="127" name="TextShape 2"/>
          <p:cNvSpPr txBox="1"/>
          <p:nvPr/>
        </p:nvSpPr>
        <p:spPr>
          <a:xfrm>
            <a:off x="504000" y="914400"/>
            <a:ext cx="9071640" cy="6217920"/>
          </a:xfrm>
          <a:prstGeom prst="rect">
            <a:avLst/>
          </a:prstGeom>
          <a:noFill/>
          <a:ln>
            <a:noFill/>
          </a:ln>
        </p:spPr>
        <p:txBody>
          <a:bodyPr lIns="0" rIns="0" tIns="0" bIns="0"/>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Image each one of the filter/blob-detector settings as a different dimension</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 this case I’m exploring 42 features, so a 42-dimensional space. But it’s fine to image it as a 2-D space.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If we assume each feature has 10 settings, these features can be combined in 10</a:t>
            </a:r>
            <a:r>
              <a:rPr b="0" lang="en-US" sz="3200" spc="-1" strike="noStrike" baseline="33000">
                <a:solidFill>
                  <a:srgbClr val="000000"/>
                </a:solidFill>
                <a:uFill>
                  <a:solidFill>
                    <a:srgbClr val="ffffff"/>
                  </a:solidFill>
                </a:uFill>
                <a:latin typeface="Arial"/>
              </a:rPr>
              <a:t>42</a:t>
            </a:r>
            <a:r>
              <a:rPr b="0" lang="en-US" sz="3200" spc="-1" strike="noStrike">
                <a:solidFill>
                  <a:srgbClr val="000000"/>
                </a:solidFill>
                <a:uFill>
                  <a:solidFill>
                    <a:srgbClr val="ffffff"/>
                  </a:solidFill>
                </a:uFill>
                <a:latin typeface="Arial"/>
              </a:rPr>
              <a:t> ways.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It would take way too long to try to try every location in that space.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So instead can we explore that space in a systematic manner?</a:t>
            </a:r>
            <a:endParaRPr b="0" lang="en-US" sz="3200" spc="-1" strike="noStrike">
              <a:solidFill>
                <a:srgbClr val="000000"/>
              </a:solidFill>
              <a:uFill>
                <a:solidFill>
                  <a:srgbClr val="ffffff"/>
                </a:solidFill>
              </a:u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Picture 4" descr=""/>
          <p:cNvPicPr/>
          <p:nvPr/>
        </p:nvPicPr>
        <p:blipFill>
          <a:blip r:embed="rId1"/>
          <a:stretch/>
        </p:blipFill>
        <p:spPr>
          <a:xfrm>
            <a:off x="2018160" y="464400"/>
            <a:ext cx="6126480" cy="4473000"/>
          </a:xfrm>
          <a:prstGeom prst="rect">
            <a:avLst/>
          </a:prstGeom>
          <a:ln>
            <a:noFill/>
          </a:ln>
        </p:spPr>
      </p:pic>
      <p:sp>
        <p:nvSpPr>
          <p:cNvPr id="129" name="TextShape 1"/>
          <p:cNvSpPr txBox="1"/>
          <p:nvPr/>
        </p:nvSpPr>
        <p:spPr>
          <a:xfrm>
            <a:off x="182880" y="5120640"/>
            <a:ext cx="9784080" cy="243936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You can imagine the parameters as the X and Y coordinates, and the Z-coordinate as</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Our supervised feedback, a measure of how well the computer is mapping inputs to outputs</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With a particular set of parameters.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How do we calculate that Z? Can choose, but for our case we will want to factor in how many cells are correctly identified and incorrectly identified.</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We then make a “cost function” that measures this: For example Z = FPs – TPs (low is good) </a:t>
            </a:r>
            <a:endParaRPr b="0" lang="en-US" sz="1800" spc="-1" strike="noStrike">
              <a:solidFill>
                <a:srgbClr val="000000"/>
              </a:solidFill>
              <a:uFill>
                <a:solidFill>
                  <a:srgbClr val="ffffff"/>
                </a:solidFill>
              </a:uFill>
              <a:latin typeface="Arial"/>
            </a:endParaRPr>
          </a:p>
        </p:txBody>
      </p:sp>
      <p:sp>
        <p:nvSpPr>
          <p:cNvPr id="130" name="TextShape 2"/>
          <p:cNvSpPr txBox="1"/>
          <p:nvPr/>
        </p:nvSpPr>
        <p:spPr>
          <a:xfrm>
            <a:off x="504360" y="20088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Gradient Descent</a:t>
            </a:r>
            <a:endParaRPr b="0" lang="en-US" sz="4400" spc="-1" strike="noStrike">
              <a:solidFill>
                <a:srgbClr val="000000"/>
              </a:solidFill>
              <a:uFill>
                <a:solidFill>
                  <a:srgbClr val="ffffff"/>
                </a:solidFill>
              </a:u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Many different approaches possible</a:t>
            </a:r>
            <a:endParaRPr b="0" lang="en-US" sz="4400" spc="-1" strike="noStrike">
              <a:solidFill>
                <a:srgbClr val="000000"/>
              </a:solidFill>
              <a:uFill>
                <a:solidFill>
                  <a:srgbClr val="ffffff"/>
                </a:solidFill>
              </a:uFill>
              <a:latin typeface="Arial"/>
            </a:endParaRPr>
          </a:p>
        </p:txBody>
      </p:sp>
      <p:pic>
        <p:nvPicPr>
          <p:cNvPr id="132" name="" descr=""/>
          <p:cNvPicPr/>
          <p:nvPr/>
        </p:nvPicPr>
        <p:blipFill>
          <a:blip r:embed="rId1"/>
          <a:stretch/>
        </p:blipFill>
        <p:spPr>
          <a:xfrm>
            <a:off x="1737360" y="1804320"/>
            <a:ext cx="6492240" cy="5145120"/>
          </a:xfrm>
          <a:prstGeom prst="rect">
            <a:avLst/>
          </a:prstGeom>
          <a:ln>
            <a:noFill/>
          </a:ln>
        </p:spPr>
      </p:pic>
      <p:sp>
        <p:nvSpPr>
          <p:cNvPr id="133" name="TextShape 2"/>
          <p:cNvSpPr txBox="1"/>
          <p:nvPr/>
        </p:nvSpPr>
        <p:spPr>
          <a:xfrm>
            <a:off x="7315200" y="7151760"/>
            <a:ext cx="130860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Andrew Ng</a:t>
            </a:r>
            <a:endParaRPr b="0" lang="en-US" sz="1800" spc="-1" strike="noStrike">
              <a:solidFill>
                <a:srgbClr val="000000"/>
              </a:solidFill>
              <a:uFill>
                <a:solidFill>
                  <a:srgbClr val="ffffff"/>
                </a:solidFill>
              </a:uFill>
              <a:latin typeface="Arial"/>
            </a:endParaRPr>
          </a:p>
        </p:txBody>
      </p:sp>
      <p:sp>
        <p:nvSpPr>
          <p:cNvPr id="134" name="TextShape 3"/>
          <p:cNvSpPr txBox="1"/>
          <p:nvPr/>
        </p:nvSpPr>
        <p:spPr>
          <a:xfrm>
            <a:off x="182160" y="6694560"/>
            <a:ext cx="2286720" cy="346320"/>
          </a:xfrm>
          <a:prstGeom prst="rect">
            <a:avLst/>
          </a:prstGeom>
          <a:noFill/>
          <a:ln>
            <a:noFill/>
          </a:ln>
        </p:spPr>
        <p:txBody>
          <a:bodyPr lIns="90000" rIns="90000" tIns="45000" bIns="45000"/>
          <a:p>
            <a:r>
              <a:rPr b="0" lang="en-US" sz="1800" spc="-1" strike="noStrike">
                <a:solidFill>
                  <a:srgbClr val="000066"/>
                </a:solidFill>
                <a:uFill>
                  <a:solidFill>
                    <a:srgbClr val="ffffff"/>
                  </a:solidFill>
                </a:uFill>
                <a:latin typeface="Arial"/>
              </a:rPr>
              <a:t>Blue is best estimate</a:t>
            </a:r>
            <a:endParaRPr b="0" lang="en-US" sz="1800" spc="-1" strike="noStrike">
              <a:solidFill>
                <a:srgbClr val="000066"/>
              </a:solidFill>
              <a:uFill>
                <a:solidFill>
                  <a:srgbClr val="ffffff"/>
                </a:solidFill>
              </a:uFill>
              <a:latin typeface="Arial"/>
            </a:endParaRPr>
          </a:p>
        </p:txBody>
      </p:sp>
      <p:sp>
        <p:nvSpPr>
          <p:cNvPr id="135" name="TextShape 4"/>
          <p:cNvSpPr txBox="1"/>
          <p:nvPr/>
        </p:nvSpPr>
        <p:spPr>
          <a:xfrm>
            <a:off x="209520" y="7060320"/>
            <a:ext cx="1436400" cy="346320"/>
          </a:xfrm>
          <a:prstGeom prst="rect">
            <a:avLst/>
          </a:prstGeom>
          <a:noFill/>
          <a:ln>
            <a:noFill/>
          </a:ln>
        </p:spPr>
        <p:txBody>
          <a:bodyPr lIns="90000" rIns="90000" tIns="45000" bIns="45000"/>
          <a:p>
            <a:r>
              <a:rPr b="0" lang="en-US" sz="1800" spc="-1" strike="noStrike">
                <a:solidFill>
                  <a:srgbClr val="800000"/>
                </a:solidFill>
                <a:uFill>
                  <a:solidFill>
                    <a:srgbClr val="ffffff"/>
                  </a:solidFill>
                </a:uFill>
                <a:latin typeface="Arial"/>
              </a:rPr>
              <a:t>Red is worst</a:t>
            </a:r>
            <a:endParaRPr b="0" lang="en-US" sz="1800" spc="-1" strike="noStrike">
              <a:solidFill>
                <a:srgbClr val="800000"/>
              </a:solidFill>
              <a:uFill>
                <a:solidFill>
                  <a:srgbClr val="ffffff"/>
                </a:solidFill>
              </a:u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Descent strategy I used</a:t>
            </a:r>
            <a:endParaRPr b="0" lang="en-US" sz="4400" spc="-1" strike="noStrike">
              <a:solidFill>
                <a:srgbClr val="000000"/>
              </a:solidFill>
              <a:uFill>
                <a:solidFill>
                  <a:srgbClr val="ffffff"/>
                </a:solidFill>
              </a:uFill>
              <a:latin typeface="Arial"/>
            </a:endParaRPr>
          </a:p>
        </p:txBody>
      </p:sp>
      <p:sp>
        <p:nvSpPr>
          <p:cNvPr id="137"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Step in every dimension, does it improve the cost function compared to last round? If so, remember that movement (and also note if it is the best estimate so far)</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After moving in every direction, try moving in all of the directions where you saw improvements so far.</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If this is the best so far, then repeat the process starting from this point.</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If not, repeat the process starting from the point </a:t>
            </a:r>
            <a:endParaRPr b="0" lang="en-US" sz="2800" spc="-1" strike="noStrike">
              <a:solidFill>
                <a:srgbClr val="000000"/>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504000" y="-5040"/>
            <a:ext cx="9071640" cy="187524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Step Y-coordinate parameter in positive direction </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 Cost Function Improves</a:t>
            </a:r>
            <a:endParaRPr b="0" lang="en-US" sz="4400" spc="-1" strike="noStrike">
              <a:solidFill>
                <a:srgbClr val="000000"/>
              </a:solidFill>
              <a:uFill>
                <a:solidFill>
                  <a:srgbClr val="ffffff"/>
                </a:solidFill>
              </a:uFill>
              <a:latin typeface="Arial"/>
            </a:endParaRPr>
          </a:p>
        </p:txBody>
      </p:sp>
      <p:pic>
        <p:nvPicPr>
          <p:cNvPr id="139" name="" descr=""/>
          <p:cNvPicPr/>
          <p:nvPr/>
        </p:nvPicPr>
        <p:blipFill>
          <a:blip r:embed="rId1"/>
          <a:stretch/>
        </p:blipFill>
        <p:spPr>
          <a:xfrm>
            <a:off x="1737360" y="1804320"/>
            <a:ext cx="6492240" cy="5145120"/>
          </a:xfrm>
          <a:prstGeom prst="rect">
            <a:avLst/>
          </a:prstGeom>
          <a:ln>
            <a:noFill/>
          </a:ln>
        </p:spPr>
      </p:pic>
      <p:sp>
        <p:nvSpPr>
          <p:cNvPr id="140" name="CustomShape 2"/>
          <p:cNvSpPr/>
          <p:nvPr/>
        </p:nvSpPr>
        <p:spPr>
          <a:xfrm>
            <a:off x="4810320" y="4003920"/>
            <a:ext cx="548640" cy="548640"/>
          </a:xfrm>
          <a:prstGeom prst="ellipse">
            <a:avLst/>
          </a:prstGeom>
          <a:solidFill>
            <a:srgbClr val="ffffff"/>
          </a:solidFill>
          <a:ln>
            <a:solidFill>
              <a:srgbClr val="ffffff"/>
            </a:solidFill>
          </a:ln>
        </p:spPr>
        <p:style>
          <a:lnRef idx="0"/>
          <a:fillRef idx="0"/>
          <a:effectRef idx="0"/>
          <a:fontRef idx="minor"/>
        </p:style>
      </p:sp>
      <p:sp>
        <p:nvSpPr>
          <p:cNvPr id="141" name="CustomShape 3"/>
          <p:cNvSpPr/>
          <p:nvPr/>
        </p:nvSpPr>
        <p:spPr>
          <a:xfrm>
            <a:off x="5065200" y="3967920"/>
            <a:ext cx="401400" cy="384840"/>
          </a:xfrm>
          <a:prstGeom prst="ellipse">
            <a:avLst/>
          </a:prstGeom>
          <a:solidFill>
            <a:srgbClr val="ffffff"/>
          </a:solidFill>
          <a:ln>
            <a:solidFill>
              <a:srgbClr val="ffffff"/>
            </a:solidFill>
          </a:ln>
        </p:spPr>
        <p:style>
          <a:lnRef idx="0"/>
          <a:fillRef idx="0"/>
          <a:effectRef idx="0"/>
          <a:fontRef idx="minor"/>
        </p:style>
      </p:sp>
      <p:sp>
        <p:nvSpPr>
          <p:cNvPr id="142" name="CustomShape 4"/>
          <p:cNvSpPr/>
          <p:nvPr/>
        </p:nvSpPr>
        <p:spPr>
          <a:xfrm>
            <a:off x="5358960" y="3474720"/>
            <a:ext cx="548640" cy="640080"/>
          </a:xfrm>
          <a:prstGeom prst="ellipse">
            <a:avLst/>
          </a:prstGeom>
          <a:solidFill>
            <a:srgbClr val="ffffff"/>
          </a:solidFill>
          <a:ln>
            <a:solidFill>
              <a:srgbClr val="ffffff"/>
            </a:solidFill>
          </a:ln>
        </p:spPr>
        <p:style>
          <a:lnRef idx="0"/>
          <a:fillRef idx="0"/>
          <a:effectRef idx="0"/>
          <a:fontRef idx="minor"/>
        </p:style>
      </p:sp>
      <p:sp>
        <p:nvSpPr>
          <p:cNvPr id="143" name="CustomShape 5"/>
          <p:cNvSpPr/>
          <p:nvPr/>
        </p:nvSpPr>
        <p:spPr>
          <a:xfrm>
            <a:off x="5430960" y="3180960"/>
            <a:ext cx="1188720" cy="274320"/>
          </a:xfrm>
          <a:prstGeom prst="ellipse">
            <a:avLst/>
          </a:prstGeom>
          <a:solidFill>
            <a:srgbClr val="ffffff"/>
          </a:solidFill>
          <a:ln>
            <a:solidFill>
              <a:srgbClr val="ffffff"/>
            </a:solidFill>
          </a:ln>
        </p:spPr>
        <p:style>
          <a:lnRef idx="0"/>
          <a:fillRef idx="0"/>
          <a:effectRef idx="0"/>
          <a:fontRef idx="minor"/>
        </p:style>
      </p:sp>
      <p:sp>
        <p:nvSpPr>
          <p:cNvPr id="144" name="CustomShape 6"/>
          <p:cNvSpPr/>
          <p:nvPr/>
        </p:nvSpPr>
        <p:spPr>
          <a:xfrm>
            <a:off x="6675120" y="3108960"/>
            <a:ext cx="748080" cy="548640"/>
          </a:xfrm>
          <a:prstGeom prst="ellipse">
            <a:avLst/>
          </a:prstGeom>
          <a:solidFill>
            <a:srgbClr val="ffffff"/>
          </a:solidFill>
          <a:ln>
            <a:solidFill>
              <a:srgbClr val="ffffff"/>
            </a:solidFill>
          </a:ln>
        </p:spPr>
        <p:style>
          <a:lnRef idx="0"/>
          <a:fillRef idx="0"/>
          <a:effectRef idx="0"/>
          <a:fontRef idx="minor"/>
        </p:style>
      </p:sp>
      <p:sp>
        <p:nvSpPr>
          <p:cNvPr id="145" name="TextShape 7"/>
          <p:cNvSpPr txBox="1"/>
          <p:nvPr/>
        </p:nvSpPr>
        <p:spPr>
          <a:xfrm>
            <a:off x="8355240" y="2377440"/>
            <a:ext cx="1977480" cy="114336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Current</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46" name="CustomShape 8"/>
          <p:cNvSpPr/>
          <p:nvPr/>
        </p:nvSpPr>
        <p:spPr>
          <a:xfrm>
            <a:off x="8503920" y="3108960"/>
            <a:ext cx="640080" cy="365760"/>
          </a:xfrm>
          <a:prstGeom prst="rect">
            <a:avLst/>
          </a:prstGeom>
          <a:solidFill>
            <a:srgbClr val="cc3300"/>
          </a:solidFill>
          <a:ln>
            <a:solidFill>
              <a:srgbClr val="801900"/>
            </a:solidFill>
          </a:ln>
        </p:spPr>
        <p:style>
          <a:lnRef idx="0"/>
          <a:fillRef idx="0"/>
          <a:effectRef idx="0"/>
          <a:fontRef idx="minor"/>
        </p:style>
      </p:sp>
      <p:sp>
        <p:nvSpPr>
          <p:cNvPr id="147" name="TextShape 9"/>
          <p:cNvSpPr txBox="1"/>
          <p:nvPr/>
        </p:nvSpPr>
        <p:spPr>
          <a:xfrm>
            <a:off x="8102520" y="3663360"/>
            <a:ext cx="1977480" cy="136584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Last Round </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 (starting place):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48" name="CustomShape 10"/>
          <p:cNvSpPr/>
          <p:nvPr/>
        </p:nvSpPr>
        <p:spPr>
          <a:xfrm>
            <a:off x="8503920" y="3108960"/>
            <a:ext cx="640080" cy="365760"/>
          </a:xfrm>
          <a:prstGeom prst="rect">
            <a:avLst/>
          </a:prstGeom>
          <a:solidFill>
            <a:srgbClr val="cc3300"/>
          </a:solidFill>
          <a:ln>
            <a:solidFill>
              <a:srgbClr val="801900"/>
            </a:solidFill>
          </a:ln>
        </p:spPr>
        <p:style>
          <a:lnRef idx="0"/>
          <a:fillRef idx="0"/>
          <a:effectRef idx="0"/>
          <a:fontRef idx="minor"/>
        </p:style>
      </p:sp>
      <p:sp>
        <p:nvSpPr>
          <p:cNvPr id="149" name="CustomShape 11"/>
          <p:cNvSpPr/>
          <p:nvPr/>
        </p:nvSpPr>
        <p:spPr>
          <a:xfrm>
            <a:off x="8503920" y="4846320"/>
            <a:ext cx="640080" cy="365760"/>
          </a:xfrm>
          <a:prstGeom prst="rect">
            <a:avLst/>
          </a:prstGeom>
          <a:solidFill>
            <a:srgbClr val="cc3300"/>
          </a:solidFill>
          <a:ln>
            <a:solidFill>
              <a:srgbClr val="801900"/>
            </a:solidFill>
          </a:ln>
        </p:spPr>
        <p:style>
          <a:lnRef idx="0"/>
          <a:fillRef idx="0"/>
          <a:effectRef idx="0"/>
          <a:fontRef idx="minor"/>
        </p:style>
      </p:sp>
      <p:sp>
        <p:nvSpPr>
          <p:cNvPr id="150" name="TextShape 12"/>
          <p:cNvSpPr txBox="1"/>
          <p:nvPr/>
        </p:nvSpPr>
        <p:spPr>
          <a:xfrm>
            <a:off x="7315200" y="7151760"/>
            <a:ext cx="2742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Modified from Andrew Ng</a:t>
            </a:r>
            <a:endParaRPr b="0" lang="en-US" sz="1800" spc="-1" strike="noStrike">
              <a:solidFill>
                <a:srgbClr val="000000"/>
              </a:solidFill>
              <a:uFill>
                <a:solidFill>
                  <a:srgbClr val="ffffff"/>
                </a:solidFill>
              </a:uFill>
              <a:latin typeface="Arial"/>
            </a:endParaRPr>
          </a:p>
        </p:txBody>
      </p:sp>
      <p:sp>
        <p:nvSpPr>
          <p:cNvPr id="151" name="TextShape 13"/>
          <p:cNvSpPr txBox="1"/>
          <p:nvPr/>
        </p:nvSpPr>
        <p:spPr>
          <a:xfrm>
            <a:off x="182160" y="6694560"/>
            <a:ext cx="2286720" cy="346320"/>
          </a:xfrm>
          <a:prstGeom prst="rect">
            <a:avLst/>
          </a:prstGeom>
          <a:noFill/>
          <a:ln>
            <a:noFill/>
          </a:ln>
        </p:spPr>
        <p:txBody>
          <a:bodyPr lIns="90000" rIns="90000" tIns="45000" bIns="45000"/>
          <a:p>
            <a:r>
              <a:rPr b="0" lang="en-US" sz="1800" spc="-1" strike="noStrike">
                <a:solidFill>
                  <a:srgbClr val="000066"/>
                </a:solidFill>
                <a:uFill>
                  <a:solidFill>
                    <a:srgbClr val="ffffff"/>
                  </a:solidFill>
                </a:uFill>
                <a:latin typeface="Arial"/>
              </a:rPr>
              <a:t>Blue is best estimate</a:t>
            </a:r>
            <a:endParaRPr b="0" lang="en-US" sz="1800" spc="-1" strike="noStrike">
              <a:solidFill>
                <a:srgbClr val="000066"/>
              </a:solidFill>
              <a:uFill>
                <a:solidFill>
                  <a:srgbClr val="ffffff"/>
                </a:solidFill>
              </a:uFill>
              <a:latin typeface="Arial"/>
            </a:endParaRPr>
          </a:p>
        </p:txBody>
      </p:sp>
      <p:sp>
        <p:nvSpPr>
          <p:cNvPr id="152" name="TextShape 14"/>
          <p:cNvSpPr txBox="1"/>
          <p:nvPr/>
        </p:nvSpPr>
        <p:spPr>
          <a:xfrm>
            <a:off x="209520" y="7060320"/>
            <a:ext cx="1436400" cy="346320"/>
          </a:xfrm>
          <a:prstGeom prst="rect">
            <a:avLst/>
          </a:prstGeom>
          <a:noFill/>
          <a:ln>
            <a:noFill/>
          </a:ln>
        </p:spPr>
        <p:txBody>
          <a:bodyPr lIns="90000" rIns="90000" tIns="45000" bIns="45000"/>
          <a:p>
            <a:r>
              <a:rPr b="0" lang="en-US" sz="1800" spc="-1" strike="noStrike">
                <a:solidFill>
                  <a:srgbClr val="800000"/>
                </a:solidFill>
                <a:uFill>
                  <a:solidFill>
                    <a:srgbClr val="ffffff"/>
                  </a:solidFill>
                </a:uFill>
                <a:latin typeface="Arial"/>
              </a:rPr>
              <a:t>Red is worst</a:t>
            </a:r>
            <a:endParaRPr b="0" lang="en-US" sz="1800" spc="-1" strike="noStrike">
              <a:solidFill>
                <a:srgbClr val="800000"/>
              </a:solidFill>
              <a:uFill>
                <a:solidFill>
                  <a:srgbClr val="ffffff"/>
                </a:solidFill>
              </a:uFill>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 descr=""/>
          <p:cNvPicPr/>
          <p:nvPr/>
        </p:nvPicPr>
        <p:blipFill>
          <a:blip r:embed="rId1"/>
          <a:stretch/>
        </p:blipFill>
        <p:spPr>
          <a:xfrm>
            <a:off x="1737360" y="1804320"/>
            <a:ext cx="6492240" cy="5145120"/>
          </a:xfrm>
          <a:prstGeom prst="rect">
            <a:avLst/>
          </a:prstGeom>
          <a:ln>
            <a:noFill/>
          </a:ln>
        </p:spPr>
      </p:pic>
      <p:sp>
        <p:nvSpPr>
          <p:cNvPr id="154" name="CustomShape 1"/>
          <p:cNvSpPr/>
          <p:nvPr/>
        </p:nvSpPr>
        <p:spPr>
          <a:xfrm>
            <a:off x="4810320" y="4003920"/>
            <a:ext cx="548640" cy="548640"/>
          </a:xfrm>
          <a:prstGeom prst="ellipse">
            <a:avLst/>
          </a:prstGeom>
          <a:solidFill>
            <a:srgbClr val="ffffff"/>
          </a:solidFill>
          <a:ln>
            <a:solidFill>
              <a:srgbClr val="ffffff"/>
            </a:solidFill>
          </a:ln>
        </p:spPr>
        <p:style>
          <a:lnRef idx="0"/>
          <a:fillRef idx="0"/>
          <a:effectRef idx="0"/>
          <a:fontRef idx="minor"/>
        </p:style>
      </p:sp>
      <p:sp>
        <p:nvSpPr>
          <p:cNvPr id="155" name="CustomShape 2"/>
          <p:cNvSpPr/>
          <p:nvPr/>
        </p:nvSpPr>
        <p:spPr>
          <a:xfrm>
            <a:off x="5065200" y="3967920"/>
            <a:ext cx="401400" cy="384840"/>
          </a:xfrm>
          <a:prstGeom prst="ellipse">
            <a:avLst/>
          </a:prstGeom>
          <a:solidFill>
            <a:srgbClr val="ffffff"/>
          </a:solidFill>
          <a:ln>
            <a:solidFill>
              <a:srgbClr val="ffffff"/>
            </a:solidFill>
          </a:ln>
        </p:spPr>
        <p:style>
          <a:lnRef idx="0"/>
          <a:fillRef idx="0"/>
          <a:effectRef idx="0"/>
          <a:fontRef idx="minor"/>
        </p:style>
      </p:sp>
      <p:sp>
        <p:nvSpPr>
          <p:cNvPr id="156" name="CustomShape 3"/>
          <p:cNvSpPr/>
          <p:nvPr/>
        </p:nvSpPr>
        <p:spPr>
          <a:xfrm>
            <a:off x="5358960" y="3474720"/>
            <a:ext cx="548640" cy="640080"/>
          </a:xfrm>
          <a:prstGeom prst="ellipse">
            <a:avLst/>
          </a:prstGeom>
          <a:solidFill>
            <a:srgbClr val="ffffff"/>
          </a:solidFill>
          <a:ln>
            <a:solidFill>
              <a:srgbClr val="ffffff"/>
            </a:solidFill>
          </a:ln>
        </p:spPr>
        <p:style>
          <a:lnRef idx="0"/>
          <a:fillRef idx="0"/>
          <a:effectRef idx="0"/>
          <a:fontRef idx="minor"/>
        </p:style>
      </p:sp>
      <p:sp>
        <p:nvSpPr>
          <p:cNvPr id="157" name="CustomShape 4"/>
          <p:cNvSpPr/>
          <p:nvPr/>
        </p:nvSpPr>
        <p:spPr>
          <a:xfrm>
            <a:off x="5430960" y="3180960"/>
            <a:ext cx="1188720" cy="274320"/>
          </a:xfrm>
          <a:prstGeom prst="ellipse">
            <a:avLst/>
          </a:prstGeom>
          <a:solidFill>
            <a:srgbClr val="ffffff"/>
          </a:solidFill>
          <a:ln>
            <a:solidFill>
              <a:srgbClr val="ffffff"/>
            </a:solidFill>
          </a:ln>
        </p:spPr>
        <p:style>
          <a:lnRef idx="0"/>
          <a:fillRef idx="0"/>
          <a:effectRef idx="0"/>
          <a:fontRef idx="minor"/>
        </p:style>
      </p:sp>
      <p:sp>
        <p:nvSpPr>
          <p:cNvPr id="158" name="CustomShape 5"/>
          <p:cNvSpPr/>
          <p:nvPr/>
        </p:nvSpPr>
        <p:spPr>
          <a:xfrm>
            <a:off x="6675120" y="3108960"/>
            <a:ext cx="748080" cy="548640"/>
          </a:xfrm>
          <a:prstGeom prst="ellipse">
            <a:avLst/>
          </a:prstGeom>
          <a:solidFill>
            <a:srgbClr val="ffffff"/>
          </a:solidFill>
          <a:ln>
            <a:solidFill>
              <a:srgbClr val="ffffff"/>
            </a:solidFill>
          </a:ln>
        </p:spPr>
        <p:style>
          <a:lnRef idx="0"/>
          <a:fillRef idx="0"/>
          <a:effectRef idx="0"/>
          <a:fontRef idx="minor"/>
        </p:style>
      </p:sp>
      <p:sp>
        <p:nvSpPr>
          <p:cNvPr id="159" name="CustomShape 6"/>
          <p:cNvSpPr/>
          <p:nvPr/>
        </p:nvSpPr>
        <p:spPr>
          <a:xfrm>
            <a:off x="8503920" y="3108960"/>
            <a:ext cx="640080" cy="365760"/>
          </a:xfrm>
          <a:prstGeom prst="rect">
            <a:avLst/>
          </a:prstGeom>
          <a:solidFill>
            <a:srgbClr val="66ff66"/>
          </a:solidFill>
          <a:ln>
            <a:solidFill>
              <a:srgbClr val="66ff66"/>
            </a:solidFill>
          </a:ln>
        </p:spPr>
        <p:style>
          <a:lnRef idx="0"/>
          <a:fillRef idx="0"/>
          <a:effectRef idx="0"/>
          <a:fontRef idx="minor"/>
        </p:style>
      </p:sp>
      <p:sp>
        <p:nvSpPr>
          <p:cNvPr id="160" name="TextShape 7"/>
          <p:cNvSpPr txBox="1"/>
          <p:nvPr/>
        </p:nvSpPr>
        <p:spPr>
          <a:xfrm>
            <a:off x="8355600" y="2377440"/>
            <a:ext cx="1977480" cy="114336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Current</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61" name="TextShape 8"/>
          <p:cNvSpPr txBox="1"/>
          <p:nvPr/>
        </p:nvSpPr>
        <p:spPr>
          <a:xfrm>
            <a:off x="8102880" y="3663360"/>
            <a:ext cx="1977480" cy="136584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Last Round </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 (starting place):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62" name="CustomShape 9"/>
          <p:cNvSpPr/>
          <p:nvPr/>
        </p:nvSpPr>
        <p:spPr>
          <a:xfrm>
            <a:off x="8503920" y="4846320"/>
            <a:ext cx="640080" cy="365760"/>
          </a:xfrm>
          <a:prstGeom prst="rect">
            <a:avLst/>
          </a:prstGeom>
          <a:solidFill>
            <a:srgbClr val="cc3300"/>
          </a:solidFill>
          <a:ln>
            <a:solidFill>
              <a:srgbClr val="801900"/>
            </a:solidFill>
          </a:ln>
        </p:spPr>
        <p:style>
          <a:lnRef idx="0"/>
          <a:fillRef idx="0"/>
          <a:effectRef idx="0"/>
          <a:fontRef idx="minor"/>
        </p:style>
      </p:sp>
      <p:sp>
        <p:nvSpPr>
          <p:cNvPr id="163" name="TextShape 10"/>
          <p:cNvSpPr txBox="1"/>
          <p:nvPr/>
        </p:nvSpPr>
        <p:spPr>
          <a:xfrm>
            <a:off x="504360" y="-4680"/>
            <a:ext cx="9071640" cy="187524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Step Y-coordinate parameter in positive direction </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 Cost Function Worsens</a:t>
            </a:r>
            <a:endParaRPr b="0" lang="en-US" sz="4400" spc="-1" strike="noStrike">
              <a:solidFill>
                <a:srgbClr val="000000"/>
              </a:solidFill>
              <a:uFill>
                <a:solidFill>
                  <a:srgbClr val="ffffff"/>
                </a:solidFill>
              </a:uFill>
              <a:latin typeface="Arial"/>
            </a:endParaRPr>
          </a:p>
        </p:txBody>
      </p:sp>
      <p:sp>
        <p:nvSpPr>
          <p:cNvPr id="164" name="TextShape 11"/>
          <p:cNvSpPr txBox="1"/>
          <p:nvPr/>
        </p:nvSpPr>
        <p:spPr>
          <a:xfrm>
            <a:off x="7315200" y="7151760"/>
            <a:ext cx="2742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Modified from Andrew Ng</a:t>
            </a:r>
            <a:endParaRPr b="0" lang="en-US" sz="1800" spc="-1" strike="noStrike">
              <a:solidFill>
                <a:srgbClr val="000000"/>
              </a:solidFill>
              <a:uFill>
                <a:solidFill>
                  <a:srgbClr val="ffffff"/>
                </a:solidFill>
              </a:uFill>
              <a:latin typeface="Arial"/>
            </a:endParaRPr>
          </a:p>
        </p:txBody>
      </p:sp>
      <p:sp>
        <p:nvSpPr>
          <p:cNvPr id="165" name="TextShape 12"/>
          <p:cNvSpPr txBox="1"/>
          <p:nvPr/>
        </p:nvSpPr>
        <p:spPr>
          <a:xfrm>
            <a:off x="182160" y="6694560"/>
            <a:ext cx="2286720" cy="346320"/>
          </a:xfrm>
          <a:prstGeom prst="rect">
            <a:avLst/>
          </a:prstGeom>
          <a:noFill/>
          <a:ln>
            <a:noFill/>
          </a:ln>
        </p:spPr>
        <p:txBody>
          <a:bodyPr lIns="90000" rIns="90000" tIns="45000" bIns="45000"/>
          <a:p>
            <a:r>
              <a:rPr b="0" lang="en-US" sz="1800" spc="-1" strike="noStrike">
                <a:solidFill>
                  <a:srgbClr val="000066"/>
                </a:solidFill>
                <a:uFill>
                  <a:solidFill>
                    <a:srgbClr val="ffffff"/>
                  </a:solidFill>
                </a:uFill>
                <a:latin typeface="Arial"/>
              </a:rPr>
              <a:t>Blue is best estimate</a:t>
            </a:r>
            <a:endParaRPr b="0" lang="en-US" sz="1800" spc="-1" strike="noStrike">
              <a:solidFill>
                <a:srgbClr val="000066"/>
              </a:solidFill>
              <a:uFill>
                <a:solidFill>
                  <a:srgbClr val="ffffff"/>
                </a:solidFill>
              </a:uFill>
              <a:latin typeface="Arial"/>
            </a:endParaRPr>
          </a:p>
        </p:txBody>
      </p:sp>
      <p:sp>
        <p:nvSpPr>
          <p:cNvPr id="166" name="TextShape 13"/>
          <p:cNvSpPr txBox="1"/>
          <p:nvPr/>
        </p:nvSpPr>
        <p:spPr>
          <a:xfrm>
            <a:off x="209520" y="7060320"/>
            <a:ext cx="1436400" cy="346320"/>
          </a:xfrm>
          <a:prstGeom prst="rect">
            <a:avLst/>
          </a:prstGeom>
          <a:noFill/>
          <a:ln>
            <a:noFill/>
          </a:ln>
        </p:spPr>
        <p:txBody>
          <a:bodyPr lIns="90000" rIns="90000" tIns="45000" bIns="45000"/>
          <a:p>
            <a:r>
              <a:rPr b="0" lang="en-US" sz="1800" spc="-1" strike="noStrike">
                <a:solidFill>
                  <a:srgbClr val="800000"/>
                </a:solidFill>
                <a:uFill>
                  <a:solidFill>
                    <a:srgbClr val="ffffff"/>
                  </a:solidFill>
                </a:uFill>
                <a:latin typeface="Arial"/>
              </a:rPr>
              <a:t>Red is worst</a:t>
            </a:r>
            <a:endParaRPr b="0" lang="en-US" sz="1800" spc="-1" strike="noStrike">
              <a:solidFill>
                <a:srgbClr val="800000"/>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 descr=""/>
          <p:cNvPicPr/>
          <p:nvPr/>
        </p:nvPicPr>
        <p:blipFill>
          <a:blip r:embed="rId1"/>
          <a:stretch/>
        </p:blipFill>
        <p:spPr>
          <a:xfrm>
            <a:off x="1737360" y="1804320"/>
            <a:ext cx="6492240" cy="5145120"/>
          </a:xfrm>
          <a:prstGeom prst="rect">
            <a:avLst/>
          </a:prstGeom>
          <a:ln>
            <a:noFill/>
          </a:ln>
        </p:spPr>
      </p:pic>
      <p:sp>
        <p:nvSpPr>
          <p:cNvPr id="168" name="CustomShape 1"/>
          <p:cNvSpPr/>
          <p:nvPr/>
        </p:nvSpPr>
        <p:spPr>
          <a:xfrm>
            <a:off x="4810320" y="4003920"/>
            <a:ext cx="548640" cy="548640"/>
          </a:xfrm>
          <a:prstGeom prst="ellipse">
            <a:avLst/>
          </a:prstGeom>
          <a:solidFill>
            <a:srgbClr val="ffffff"/>
          </a:solidFill>
          <a:ln>
            <a:solidFill>
              <a:srgbClr val="ffffff"/>
            </a:solidFill>
          </a:ln>
        </p:spPr>
        <p:style>
          <a:lnRef idx="0"/>
          <a:fillRef idx="0"/>
          <a:effectRef idx="0"/>
          <a:fontRef idx="minor"/>
        </p:style>
      </p:sp>
      <p:sp>
        <p:nvSpPr>
          <p:cNvPr id="169" name="CustomShape 2"/>
          <p:cNvSpPr/>
          <p:nvPr/>
        </p:nvSpPr>
        <p:spPr>
          <a:xfrm>
            <a:off x="5065200" y="3967920"/>
            <a:ext cx="401400" cy="384840"/>
          </a:xfrm>
          <a:prstGeom prst="ellipse">
            <a:avLst/>
          </a:prstGeom>
          <a:solidFill>
            <a:srgbClr val="ffffff"/>
          </a:solidFill>
          <a:ln>
            <a:solidFill>
              <a:srgbClr val="ffffff"/>
            </a:solidFill>
          </a:ln>
        </p:spPr>
        <p:style>
          <a:lnRef idx="0"/>
          <a:fillRef idx="0"/>
          <a:effectRef idx="0"/>
          <a:fontRef idx="minor"/>
        </p:style>
      </p:sp>
      <p:sp>
        <p:nvSpPr>
          <p:cNvPr id="170" name="CustomShape 3"/>
          <p:cNvSpPr/>
          <p:nvPr/>
        </p:nvSpPr>
        <p:spPr>
          <a:xfrm>
            <a:off x="5358960" y="3474720"/>
            <a:ext cx="548640" cy="640080"/>
          </a:xfrm>
          <a:prstGeom prst="ellipse">
            <a:avLst/>
          </a:prstGeom>
          <a:solidFill>
            <a:srgbClr val="ffffff"/>
          </a:solidFill>
          <a:ln>
            <a:solidFill>
              <a:srgbClr val="ffffff"/>
            </a:solidFill>
          </a:ln>
        </p:spPr>
        <p:style>
          <a:lnRef idx="0"/>
          <a:fillRef idx="0"/>
          <a:effectRef idx="0"/>
          <a:fontRef idx="minor"/>
        </p:style>
      </p:sp>
      <p:sp>
        <p:nvSpPr>
          <p:cNvPr id="171" name="CustomShape 4"/>
          <p:cNvSpPr/>
          <p:nvPr/>
        </p:nvSpPr>
        <p:spPr>
          <a:xfrm>
            <a:off x="5430960" y="3180960"/>
            <a:ext cx="1188720" cy="274320"/>
          </a:xfrm>
          <a:prstGeom prst="ellipse">
            <a:avLst/>
          </a:prstGeom>
          <a:solidFill>
            <a:srgbClr val="ffffff"/>
          </a:solidFill>
          <a:ln>
            <a:solidFill>
              <a:srgbClr val="ffffff"/>
            </a:solidFill>
          </a:ln>
        </p:spPr>
        <p:style>
          <a:lnRef idx="0"/>
          <a:fillRef idx="0"/>
          <a:effectRef idx="0"/>
          <a:fontRef idx="minor"/>
        </p:style>
      </p:sp>
      <p:sp>
        <p:nvSpPr>
          <p:cNvPr id="172" name="CustomShape 5"/>
          <p:cNvSpPr/>
          <p:nvPr/>
        </p:nvSpPr>
        <p:spPr>
          <a:xfrm>
            <a:off x="6675120" y="3108960"/>
            <a:ext cx="748080" cy="548640"/>
          </a:xfrm>
          <a:prstGeom prst="ellipse">
            <a:avLst/>
          </a:prstGeom>
          <a:solidFill>
            <a:srgbClr val="ffffff"/>
          </a:solidFill>
          <a:ln>
            <a:solidFill>
              <a:srgbClr val="ffffff"/>
            </a:solidFill>
          </a:ln>
        </p:spPr>
        <p:style>
          <a:lnRef idx="0"/>
          <a:fillRef idx="0"/>
          <a:effectRef idx="0"/>
          <a:fontRef idx="minor"/>
        </p:style>
      </p:sp>
      <p:sp>
        <p:nvSpPr>
          <p:cNvPr id="173" name="CustomShape 6"/>
          <p:cNvSpPr/>
          <p:nvPr/>
        </p:nvSpPr>
        <p:spPr>
          <a:xfrm>
            <a:off x="8503920" y="3108960"/>
            <a:ext cx="640080" cy="365760"/>
          </a:xfrm>
          <a:prstGeom prst="rect">
            <a:avLst/>
          </a:prstGeom>
          <a:solidFill>
            <a:srgbClr val="cc3300"/>
          </a:solidFill>
          <a:ln>
            <a:solidFill>
              <a:srgbClr val="801900"/>
            </a:solidFill>
          </a:ln>
        </p:spPr>
        <p:style>
          <a:lnRef idx="0"/>
          <a:fillRef idx="0"/>
          <a:effectRef idx="0"/>
          <a:fontRef idx="minor"/>
        </p:style>
      </p:sp>
      <p:sp>
        <p:nvSpPr>
          <p:cNvPr id="174" name="TextShape 7"/>
          <p:cNvSpPr txBox="1"/>
          <p:nvPr/>
        </p:nvSpPr>
        <p:spPr>
          <a:xfrm>
            <a:off x="8355600" y="2377440"/>
            <a:ext cx="1977480" cy="114336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Current</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75" name="TextShape 8"/>
          <p:cNvSpPr txBox="1"/>
          <p:nvPr/>
        </p:nvSpPr>
        <p:spPr>
          <a:xfrm>
            <a:off x="8102880" y="3663360"/>
            <a:ext cx="1977480" cy="136584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Last Round </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 (starting place):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76" name="CustomShape 9"/>
          <p:cNvSpPr/>
          <p:nvPr/>
        </p:nvSpPr>
        <p:spPr>
          <a:xfrm>
            <a:off x="8503920" y="4846320"/>
            <a:ext cx="640080" cy="365760"/>
          </a:xfrm>
          <a:prstGeom prst="rect">
            <a:avLst/>
          </a:prstGeom>
          <a:solidFill>
            <a:srgbClr val="cc3300"/>
          </a:solidFill>
          <a:ln>
            <a:solidFill>
              <a:srgbClr val="801900"/>
            </a:solidFill>
          </a:ln>
        </p:spPr>
        <p:style>
          <a:lnRef idx="0"/>
          <a:fillRef idx="0"/>
          <a:effectRef idx="0"/>
          <a:fontRef idx="minor"/>
        </p:style>
      </p:sp>
      <p:sp>
        <p:nvSpPr>
          <p:cNvPr id="177" name="CustomShape 10"/>
          <p:cNvSpPr/>
          <p:nvPr/>
        </p:nvSpPr>
        <p:spPr>
          <a:xfrm>
            <a:off x="8503920" y="3108960"/>
            <a:ext cx="640080" cy="365760"/>
          </a:xfrm>
          <a:prstGeom prst="rect">
            <a:avLst/>
          </a:prstGeom>
          <a:solidFill>
            <a:srgbClr val="66ff66"/>
          </a:solidFill>
          <a:ln>
            <a:solidFill>
              <a:srgbClr val="66ff66"/>
            </a:solidFill>
          </a:ln>
        </p:spPr>
        <p:style>
          <a:lnRef idx="0"/>
          <a:fillRef idx="0"/>
          <a:effectRef idx="0"/>
          <a:fontRef idx="minor"/>
        </p:style>
      </p:sp>
      <p:sp>
        <p:nvSpPr>
          <p:cNvPr id="178" name="TextShape 11"/>
          <p:cNvSpPr txBox="1"/>
          <p:nvPr/>
        </p:nvSpPr>
        <p:spPr>
          <a:xfrm>
            <a:off x="504360" y="-4680"/>
            <a:ext cx="9071640" cy="187524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Step X-coordinate parameter in positive direction </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 Cost Function Worsens</a:t>
            </a:r>
            <a:endParaRPr b="0" lang="en-US" sz="4400" spc="-1" strike="noStrike">
              <a:solidFill>
                <a:srgbClr val="000000"/>
              </a:solidFill>
              <a:uFill>
                <a:solidFill>
                  <a:srgbClr val="ffffff"/>
                </a:solidFill>
              </a:uFill>
              <a:latin typeface="Arial"/>
            </a:endParaRPr>
          </a:p>
        </p:txBody>
      </p:sp>
      <p:sp>
        <p:nvSpPr>
          <p:cNvPr id="179" name="TextShape 12"/>
          <p:cNvSpPr txBox="1"/>
          <p:nvPr/>
        </p:nvSpPr>
        <p:spPr>
          <a:xfrm>
            <a:off x="7315200" y="7151760"/>
            <a:ext cx="2742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Modified from Andrew Ng</a:t>
            </a:r>
            <a:endParaRPr b="0" lang="en-US" sz="1800" spc="-1" strike="noStrike">
              <a:solidFill>
                <a:srgbClr val="000000"/>
              </a:solidFill>
              <a:uFill>
                <a:solidFill>
                  <a:srgbClr val="ffffff"/>
                </a:solidFill>
              </a:uFill>
              <a:latin typeface="Arial"/>
            </a:endParaRPr>
          </a:p>
        </p:txBody>
      </p:sp>
      <p:sp>
        <p:nvSpPr>
          <p:cNvPr id="180" name="TextShape 13"/>
          <p:cNvSpPr txBox="1"/>
          <p:nvPr/>
        </p:nvSpPr>
        <p:spPr>
          <a:xfrm>
            <a:off x="182160" y="6694560"/>
            <a:ext cx="2286720" cy="346320"/>
          </a:xfrm>
          <a:prstGeom prst="rect">
            <a:avLst/>
          </a:prstGeom>
          <a:noFill/>
          <a:ln>
            <a:noFill/>
          </a:ln>
        </p:spPr>
        <p:txBody>
          <a:bodyPr lIns="90000" rIns="90000" tIns="45000" bIns="45000"/>
          <a:p>
            <a:r>
              <a:rPr b="0" lang="en-US" sz="1800" spc="-1" strike="noStrike">
                <a:solidFill>
                  <a:srgbClr val="000066"/>
                </a:solidFill>
                <a:uFill>
                  <a:solidFill>
                    <a:srgbClr val="ffffff"/>
                  </a:solidFill>
                </a:uFill>
                <a:latin typeface="Arial"/>
              </a:rPr>
              <a:t>Blue is best estimate</a:t>
            </a:r>
            <a:endParaRPr b="0" lang="en-US" sz="1800" spc="-1" strike="noStrike">
              <a:solidFill>
                <a:srgbClr val="000066"/>
              </a:solidFill>
              <a:uFill>
                <a:solidFill>
                  <a:srgbClr val="ffffff"/>
                </a:solidFill>
              </a:uFill>
              <a:latin typeface="Arial"/>
            </a:endParaRPr>
          </a:p>
        </p:txBody>
      </p:sp>
      <p:sp>
        <p:nvSpPr>
          <p:cNvPr id="181" name="TextShape 14"/>
          <p:cNvSpPr txBox="1"/>
          <p:nvPr/>
        </p:nvSpPr>
        <p:spPr>
          <a:xfrm>
            <a:off x="209520" y="7060320"/>
            <a:ext cx="1436400" cy="346320"/>
          </a:xfrm>
          <a:prstGeom prst="rect">
            <a:avLst/>
          </a:prstGeom>
          <a:noFill/>
          <a:ln>
            <a:noFill/>
          </a:ln>
        </p:spPr>
        <p:txBody>
          <a:bodyPr lIns="90000" rIns="90000" tIns="45000" bIns="45000"/>
          <a:p>
            <a:r>
              <a:rPr b="0" lang="en-US" sz="1800" spc="-1" strike="noStrike">
                <a:solidFill>
                  <a:srgbClr val="800000"/>
                </a:solidFill>
                <a:uFill>
                  <a:solidFill>
                    <a:srgbClr val="ffffff"/>
                  </a:solidFill>
                </a:uFill>
                <a:latin typeface="Arial"/>
              </a:rPr>
              <a:t>Red is worst</a:t>
            </a:r>
            <a:endParaRPr b="0" lang="en-US" sz="1800" spc="-1" strike="noStrike">
              <a:solidFill>
                <a:srgbClr val="8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 descr=""/>
          <p:cNvPicPr/>
          <p:nvPr/>
        </p:nvPicPr>
        <p:blipFill>
          <a:blip r:embed="rId1"/>
          <a:stretch/>
        </p:blipFill>
        <p:spPr>
          <a:xfrm>
            <a:off x="125280" y="1005840"/>
            <a:ext cx="9750240" cy="5263200"/>
          </a:xfrm>
          <a:prstGeom prst="rect">
            <a:avLst/>
          </a:prstGeom>
          <a:ln>
            <a:noFill/>
          </a:ln>
        </p:spPr>
      </p:pic>
      <p:sp>
        <p:nvSpPr>
          <p:cNvPr id="81" name="TextShape 1"/>
          <p:cNvSpPr txBox="1"/>
          <p:nvPr/>
        </p:nvSpPr>
        <p:spPr>
          <a:xfrm>
            <a:off x="8686800" y="6400800"/>
            <a:ext cx="130860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Andrew Ng</a:t>
            </a:r>
            <a:endParaRPr b="0" lang="en-US" sz="1800" spc="-1" strike="noStrike">
              <a:solidFill>
                <a:srgbClr val="000000"/>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 descr=""/>
          <p:cNvPicPr/>
          <p:nvPr/>
        </p:nvPicPr>
        <p:blipFill>
          <a:blip r:embed="rId1"/>
          <a:stretch/>
        </p:blipFill>
        <p:spPr>
          <a:xfrm>
            <a:off x="1737360" y="1804320"/>
            <a:ext cx="6492240" cy="5145120"/>
          </a:xfrm>
          <a:prstGeom prst="rect">
            <a:avLst/>
          </a:prstGeom>
          <a:ln>
            <a:noFill/>
          </a:ln>
        </p:spPr>
      </p:pic>
      <p:sp>
        <p:nvSpPr>
          <p:cNvPr id="183" name="CustomShape 1"/>
          <p:cNvSpPr/>
          <p:nvPr/>
        </p:nvSpPr>
        <p:spPr>
          <a:xfrm>
            <a:off x="4810320" y="4003920"/>
            <a:ext cx="548640" cy="548640"/>
          </a:xfrm>
          <a:prstGeom prst="ellipse">
            <a:avLst/>
          </a:prstGeom>
          <a:solidFill>
            <a:srgbClr val="ffffff"/>
          </a:solidFill>
          <a:ln>
            <a:solidFill>
              <a:srgbClr val="ffffff"/>
            </a:solidFill>
          </a:ln>
        </p:spPr>
        <p:style>
          <a:lnRef idx="0"/>
          <a:fillRef idx="0"/>
          <a:effectRef idx="0"/>
          <a:fontRef idx="minor"/>
        </p:style>
      </p:sp>
      <p:sp>
        <p:nvSpPr>
          <p:cNvPr id="184" name="CustomShape 2"/>
          <p:cNvSpPr/>
          <p:nvPr/>
        </p:nvSpPr>
        <p:spPr>
          <a:xfrm>
            <a:off x="5065200" y="3967920"/>
            <a:ext cx="401400" cy="384840"/>
          </a:xfrm>
          <a:prstGeom prst="ellipse">
            <a:avLst/>
          </a:prstGeom>
          <a:solidFill>
            <a:srgbClr val="ffffff"/>
          </a:solidFill>
          <a:ln>
            <a:solidFill>
              <a:srgbClr val="ffffff"/>
            </a:solidFill>
          </a:ln>
        </p:spPr>
        <p:style>
          <a:lnRef idx="0"/>
          <a:fillRef idx="0"/>
          <a:effectRef idx="0"/>
          <a:fontRef idx="minor"/>
        </p:style>
      </p:sp>
      <p:sp>
        <p:nvSpPr>
          <p:cNvPr id="185" name="CustomShape 3"/>
          <p:cNvSpPr/>
          <p:nvPr/>
        </p:nvSpPr>
        <p:spPr>
          <a:xfrm>
            <a:off x="5358960" y="3474720"/>
            <a:ext cx="548640" cy="640080"/>
          </a:xfrm>
          <a:prstGeom prst="ellipse">
            <a:avLst/>
          </a:prstGeom>
          <a:solidFill>
            <a:srgbClr val="ffffff"/>
          </a:solidFill>
          <a:ln>
            <a:solidFill>
              <a:srgbClr val="ffffff"/>
            </a:solidFill>
          </a:ln>
        </p:spPr>
        <p:style>
          <a:lnRef idx="0"/>
          <a:fillRef idx="0"/>
          <a:effectRef idx="0"/>
          <a:fontRef idx="minor"/>
        </p:style>
      </p:sp>
      <p:sp>
        <p:nvSpPr>
          <p:cNvPr id="186" name="CustomShape 4"/>
          <p:cNvSpPr/>
          <p:nvPr/>
        </p:nvSpPr>
        <p:spPr>
          <a:xfrm>
            <a:off x="5430960" y="3180960"/>
            <a:ext cx="1188720" cy="274320"/>
          </a:xfrm>
          <a:prstGeom prst="ellipse">
            <a:avLst/>
          </a:prstGeom>
          <a:solidFill>
            <a:srgbClr val="ffffff"/>
          </a:solidFill>
          <a:ln>
            <a:solidFill>
              <a:srgbClr val="ffffff"/>
            </a:solidFill>
          </a:ln>
        </p:spPr>
        <p:style>
          <a:lnRef idx="0"/>
          <a:fillRef idx="0"/>
          <a:effectRef idx="0"/>
          <a:fontRef idx="minor"/>
        </p:style>
      </p:sp>
      <p:sp>
        <p:nvSpPr>
          <p:cNvPr id="187" name="CustomShape 5"/>
          <p:cNvSpPr/>
          <p:nvPr/>
        </p:nvSpPr>
        <p:spPr>
          <a:xfrm>
            <a:off x="6675120" y="3108960"/>
            <a:ext cx="748080" cy="548640"/>
          </a:xfrm>
          <a:prstGeom prst="ellipse">
            <a:avLst/>
          </a:prstGeom>
          <a:solidFill>
            <a:srgbClr val="ffffff"/>
          </a:solidFill>
          <a:ln>
            <a:solidFill>
              <a:srgbClr val="ffffff"/>
            </a:solidFill>
          </a:ln>
        </p:spPr>
        <p:style>
          <a:lnRef idx="0"/>
          <a:fillRef idx="0"/>
          <a:effectRef idx="0"/>
          <a:fontRef idx="minor"/>
        </p:style>
      </p:sp>
      <p:sp>
        <p:nvSpPr>
          <p:cNvPr id="188" name="CustomShape 6"/>
          <p:cNvSpPr/>
          <p:nvPr/>
        </p:nvSpPr>
        <p:spPr>
          <a:xfrm>
            <a:off x="8503920" y="3108960"/>
            <a:ext cx="640080" cy="365760"/>
          </a:xfrm>
          <a:prstGeom prst="rect">
            <a:avLst/>
          </a:prstGeom>
          <a:solidFill>
            <a:srgbClr val="cc3300"/>
          </a:solidFill>
          <a:ln>
            <a:solidFill>
              <a:srgbClr val="801900"/>
            </a:solidFill>
          </a:ln>
        </p:spPr>
        <p:style>
          <a:lnRef idx="0"/>
          <a:fillRef idx="0"/>
          <a:effectRef idx="0"/>
          <a:fontRef idx="minor"/>
        </p:style>
      </p:sp>
      <p:sp>
        <p:nvSpPr>
          <p:cNvPr id="189" name="TextShape 7"/>
          <p:cNvSpPr txBox="1"/>
          <p:nvPr/>
        </p:nvSpPr>
        <p:spPr>
          <a:xfrm>
            <a:off x="8355600" y="2377440"/>
            <a:ext cx="1977480" cy="114336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Current</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90" name="TextShape 8"/>
          <p:cNvSpPr txBox="1"/>
          <p:nvPr/>
        </p:nvSpPr>
        <p:spPr>
          <a:xfrm>
            <a:off x="8102880" y="3663360"/>
            <a:ext cx="1977480" cy="136584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Last Round </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 (starting place):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91" name="CustomShape 9"/>
          <p:cNvSpPr/>
          <p:nvPr/>
        </p:nvSpPr>
        <p:spPr>
          <a:xfrm>
            <a:off x="8503920" y="4846320"/>
            <a:ext cx="640080" cy="365760"/>
          </a:xfrm>
          <a:prstGeom prst="rect">
            <a:avLst/>
          </a:prstGeom>
          <a:solidFill>
            <a:srgbClr val="cc3300"/>
          </a:solidFill>
          <a:ln>
            <a:solidFill>
              <a:srgbClr val="801900"/>
            </a:solidFill>
          </a:ln>
        </p:spPr>
        <p:style>
          <a:lnRef idx="0"/>
          <a:fillRef idx="0"/>
          <a:effectRef idx="0"/>
          <a:fontRef idx="minor"/>
        </p:style>
      </p:sp>
      <p:sp>
        <p:nvSpPr>
          <p:cNvPr id="192" name="CustomShape 10"/>
          <p:cNvSpPr/>
          <p:nvPr/>
        </p:nvSpPr>
        <p:spPr>
          <a:xfrm>
            <a:off x="8503920" y="3108960"/>
            <a:ext cx="640080" cy="365760"/>
          </a:xfrm>
          <a:prstGeom prst="rect">
            <a:avLst/>
          </a:prstGeom>
          <a:solidFill>
            <a:srgbClr val="66ff66"/>
          </a:solidFill>
          <a:ln>
            <a:solidFill>
              <a:srgbClr val="66ff66"/>
            </a:solidFill>
          </a:ln>
        </p:spPr>
        <p:style>
          <a:lnRef idx="0"/>
          <a:fillRef idx="0"/>
          <a:effectRef idx="0"/>
          <a:fontRef idx="minor"/>
        </p:style>
      </p:sp>
      <p:sp>
        <p:nvSpPr>
          <p:cNvPr id="193" name="TextShape 11"/>
          <p:cNvSpPr txBox="1"/>
          <p:nvPr/>
        </p:nvSpPr>
        <p:spPr>
          <a:xfrm>
            <a:off x="504720" y="-4320"/>
            <a:ext cx="9071640" cy="187524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Step X-coordinate parameter in negative direction </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 Cost Function Improves</a:t>
            </a:r>
            <a:endParaRPr b="0" lang="en-US" sz="4400" spc="-1" strike="noStrike">
              <a:solidFill>
                <a:srgbClr val="000000"/>
              </a:solidFill>
              <a:uFill>
                <a:solidFill>
                  <a:srgbClr val="ffffff"/>
                </a:solidFill>
              </a:uFill>
              <a:latin typeface="Arial"/>
            </a:endParaRPr>
          </a:p>
        </p:txBody>
      </p:sp>
      <p:sp>
        <p:nvSpPr>
          <p:cNvPr id="194" name="TextShape 12"/>
          <p:cNvSpPr txBox="1"/>
          <p:nvPr/>
        </p:nvSpPr>
        <p:spPr>
          <a:xfrm>
            <a:off x="7315200" y="7151760"/>
            <a:ext cx="2742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Modified from Andrew Ng</a:t>
            </a:r>
            <a:endParaRPr b="0" lang="en-US" sz="1800" spc="-1" strike="noStrike">
              <a:solidFill>
                <a:srgbClr val="000000"/>
              </a:solidFill>
              <a:uFill>
                <a:solidFill>
                  <a:srgbClr val="ffffff"/>
                </a:solidFill>
              </a:uFill>
              <a:latin typeface="Arial"/>
            </a:endParaRPr>
          </a:p>
        </p:txBody>
      </p:sp>
      <p:sp>
        <p:nvSpPr>
          <p:cNvPr id="195" name="TextShape 13"/>
          <p:cNvSpPr txBox="1"/>
          <p:nvPr/>
        </p:nvSpPr>
        <p:spPr>
          <a:xfrm>
            <a:off x="182160" y="6694560"/>
            <a:ext cx="2286720" cy="346320"/>
          </a:xfrm>
          <a:prstGeom prst="rect">
            <a:avLst/>
          </a:prstGeom>
          <a:noFill/>
          <a:ln>
            <a:noFill/>
          </a:ln>
        </p:spPr>
        <p:txBody>
          <a:bodyPr lIns="90000" rIns="90000" tIns="45000" bIns="45000"/>
          <a:p>
            <a:r>
              <a:rPr b="0" lang="en-US" sz="1800" spc="-1" strike="noStrike">
                <a:solidFill>
                  <a:srgbClr val="000066"/>
                </a:solidFill>
                <a:uFill>
                  <a:solidFill>
                    <a:srgbClr val="ffffff"/>
                  </a:solidFill>
                </a:uFill>
                <a:latin typeface="Arial"/>
              </a:rPr>
              <a:t>Blue is best estimate</a:t>
            </a:r>
            <a:endParaRPr b="0" lang="en-US" sz="1800" spc="-1" strike="noStrike">
              <a:solidFill>
                <a:srgbClr val="000066"/>
              </a:solidFill>
              <a:uFill>
                <a:solidFill>
                  <a:srgbClr val="ffffff"/>
                </a:solidFill>
              </a:uFill>
              <a:latin typeface="Arial"/>
            </a:endParaRPr>
          </a:p>
        </p:txBody>
      </p:sp>
      <p:sp>
        <p:nvSpPr>
          <p:cNvPr id="196" name="TextShape 14"/>
          <p:cNvSpPr txBox="1"/>
          <p:nvPr/>
        </p:nvSpPr>
        <p:spPr>
          <a:xfrm>
            <a:off x="209520" y="7060320"/>
            <a:ext cx="1436400" cy="346320"/>
          </a:xfrm>
          <a:prstGeom prst="rect">
            <a:avLst/>
          </a:prstGeom>
          <a:noFill/>
          <a:ln>
            <a:noFill/>
          </a:ln>
        </p:spPr>
        <p:txBody>
          <a:bodyPr lIns="90000" rIns="90000" tIns="45000" bIns="45000"/>
          <a:p>
            <a:r>
              <a:rPr b="0" lang="en-US" sz="1800" spc="-1" strike="noStrike">
                <a:solidFill>
                  <a:srgbClr val="800000"/>
                </a:solidFill>
                <a:uFill>
                  <a:solidFill>
                    <a:srgbClr val="ffffff"/>
                  </a:solidFill>
                </a:uFill>
                <a:latin typeface="Arial"/>
              </a:rPr>
              <a:t>Red is worst</a:t>
            </a:r>
            <a:endParaRPr b="0" lang="en-US" sz="1800" spc="-1" strike="noStrike">
              <a:solidFill>
                <a:srgbClr val="800000"/>
              </a:solidFill>
              <a:uFill>
                <a:solidFill>
                  <a:srgbClr val="ffffff"/>
                </a:solidFill>
              </a:uFill>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 descr=""/>
          <p:cNvPicPr/>
          <p:nvPr/>
        </p:nvPicPr>
        <p:blipFill>
          <a:blip r:embed="rId1"/>
          <a:stretch/>
        </p:blipFill>
        <p:spPr>
          <a:xfrm>
            <a:off x="1737360" y="1804320"/>
            <a:ext cx="6492240" cy="5145120"/>
          </a:xfrm>
          <a:prstGeom prst="rect">
            <a:avLst/>
          </a:prstGeom>
          <a:ln>
            <a:noFill/>
          </a:ln>
        </p:spPr>
      </p:pic>
      <p:sp>
        <p:nvSpPr>
          <p:cNvPr id="198" name="CustomShape 1"/>
          <p:cNvSpPr/>
          <p:nvPr/>
        </p:nvSpPr>
        <p:spPr>
          <a:xfrm>
            <a:off x="4810320" y="4003920"/>
            <a:ext cx="548640" cy="548640"/>
          </a:xfrm>
          <a:prstGeom prst="ellipse">
            <a:avLst/>
          </a:prstGeom>
          <a:solidFill>
            <a:srgbClr val="ffffff"/>
          </a:solidFill>
          <a:ln>
            <a:solidFill>
              <a:srgbClr val="ffffff"/>
            </a:solidFill>
          </a:ln>
        </p:spPr>
        <p:style>
          <a:lnRef idx="0"/>
          <a:fillRef idx="0"/>
          <a:effectRef idx="0"/>
          <a:fontRef idx="minor"/>
        </p:style>
      </p:sp>
      <p:sp>
        <p:nvSpPr>
          <p:cNvPr id="199" name="CustomShape 2"/>
          <p:cNvSpPr/>
          <p:nvPr/>
        </p:nvSpPr>
        <p:spPr>
          <a:xfrm>
            <a:off x="5065200" y="3967920"/>
            <a:ext cx="401400" cy="384840"/>
          </a:xfrm>
          <a:prstGeom prst="ellipse">
            <a:avLst/>
          </a:prstGeom>
          <a:solidFill>
            <a:srgbClr val="ffffff"/>
          </a:solidFill>
          <a:ln>
            <a:solidFill>
              <a:srgbClr val="ffffff"/>
            </a:solidFill>
          </a:ln>
        </p:spPr>
        <p:style>
          <a:lnRef idx="0"/>
          <a:fillRef idx="0"/>
          <a:effectRef idx="0"/>
          <a:fontRef idx="minor"/>
        </p:style>
      </p:sp>
      <p:sp>
        <p:nvSpPr>
          <p:cNvPr id="200" name="CustomShape 3"/>
          <p:cNvSpPr/>
          <p:nvPr/>
        </p:nvSpPr>
        <p:spPr>
          <a:xfrm>
            <a:off x="5358960" y="3474720"/>
            <a:ext cx="548640" cy="640080"/>
          </a:xfrm>
          <a:prstGeom prst="ellipse">
            <a:avLst/>
          </a:prstGeom>
          <a:solidFill>
            <a:srgbClr val="ffffff"/>
          </a:solidFill>
          <a:ln>
            <a:solidFill>
              <a:srgbClr val="ffffff"/>
            </a:solidFill>
          </a:ln>
        </p:spPr>
        <p:style>
          <a:lnRef idx="0"/>
          <a:fillRef idx="0"/>
          <a:effectRef idx="0"/>
          <a:fontRef idx="minor"/>
        </p:style>
      </p:sp>
      <p:sp>
        <p:nvSpPr>
          <p:cNvPr id="201" name="CustomShape 4"/>
          <p:cNvSpPr/>
          <p:nvPr/>
        </p:nvSpPr>
        <p:spPr>
          <a:xfrm>
            <a:off x="5430960" y="3180960"/>
            <a:ext cx="1188720" cy="274320"/>
          </a:xfrm>
          <a:prstGeom prst="ellipse">
            <a:avLst/>
          </a:prstGeom>
          <a:solidFill>
            <a:srgbClr val="ffffff"/>
          </a:solidFill>
          <a:ln>
            <a:solidFill>
              <a:srgbClr val="ffffff"/>
            </a:solidFill>
          </a:ln>
        </p:spPr>
        <p:style>
          <a:lnRef idx="0"/>
          <a:fillRef idx="0"/>
          <a:effectRef idx="0"/>
          <a:fontRef idx="minor"/>
        </p:style>
      </p:sp>
      <p:sp>
        <p:nvSpPr>
          <p:cNvPr id="202" name="CustomShape 5"/>
          <p:cNvSpPr/>
          <p:nvPr/>
        </p:nvSpPr>
        <p:spPr>
          <a:xfrm>
            <a:off x="6675120" y="3108960"/>
            <a:ext cx="748080" cy="548640"/>
          </a:xfrm>
          <a:prstGeom prst="ellipse">
            <a:avLst/>
          </a:prstGeom>
          <a:solidFill>
            <a:srgbClr val="ffffff"/>
          </a:solidFill>
          <a:ln>
            <a:solidFill>
              <a:srgbClr val="ffffff"/>
            </a:solidFill>
          </a:ln>
        </p:spPr>
        <p:style>
          <a:lnRef idx="0"/>
          <a:fillRef idx="0"/>
          <a:effectRef idx="0"/>
          <a:fontRef idx="minor"/>
        </p:style>
      </p:sp>
      <p:sp>
        <p:nvSpPr>
          <p:cNvPr id="203" name="Line 6"/>
          <p:cNvSpPr/>
          <p:nvPr/>
        </p:nvSpPr>
        <p:spPr>
          <a:xfrm>
            <a:off x="4754880" y="3474720"/>
            <a:ext cx="91440" cy="2651760"/>
          </a:xfrm>
          <a:prstGeom prst="line">
            <a:avLst/>
          </a:prstGeom>
          <a:ln>
            <a:solidFill>
              <a:srgbClr val="000000"/>
            </a:solidFill>
            <a:custDash/>
          </a:ln>
        </p:spPr>
        <p:style>
          <a:lnRef idx="0"/>
          <a:fillRef idx="0"/>
          <a:effectRef idx="0"/>
          <a:fontRef idx="minor"/>
        </p:style>
      </p:sp>
      <p:sp>
        <p:nvSpPr>
          <p:cNvPr id="204" name="Line 7"/>
          <p:cNvSpPr/>
          <p:nvPr/>
        </p:nvSpPr>
        <p:spPr>
          <a:xfrm flipH="1">
            <a:off x="4663440" y="3474720"/>
            <a:ext cx="2651760" cy="0"/>
          </a:xfrm>
          <a:prstGeom prst="line">
            <a:avLst/>
          </a:prstGeom>
          <a:ln>
            <a:solidFill>
              <a:srgbClr val="000000"/>
            </a:solidFill>
            <a:custDash/>
          </a:ln>
        </p:spPr>
        <p:style>
          <a:lnRef idx="0"/>
          <a:fillRef idx="0"/>
          <a:effectRef idx="0"/>
          <a:fontRef idx="minor"/>
        </p:style>
      </p:sp>
      <p:sp>
        <p:nvSpPr>
          <p:cNvPr id="205" name="CustomShape 8"/>
          <p:cNvSpPr/>
          <p:nvPr/>
        </p:nvSpPr>
        <p:spPr>
          <a:xfrm>
            <a:off x="8503920" y="3108960"/>
            <a:ext cx="640080" cy="365760"/>
          </a:xfrm>
          <a:prstGeom prst="rect">
            <a:avLst/>
          </a:prstGeom>
          <a:solidFill>
            <a:srgbClr val="cc3300"/>
          </a:solidFill>
          <a:ln>
            <a:solidFill>
              <a:srgbClr val="801900"/>
            </a:solidFill>
          </a:ln>
        </p:spPr>
        <p:style>
          <a:lnRef idx="0"/>
          <a:fillRef idx="0"/>
          <a:effectRef idx="0"/>
          <a:fontRef idx="minor"/>
        </p:style>
      </p:sp>
      <p:sp>
        <p:nvSpPr>
          <p:cNvPr id="206" name="TextShape 9"/>
          <p:cNvSpPr txBox="1"/>
          <p:nvPr/>
        </p:nvSpPr>
        <p:spPr>
          <a:xfrm>
            <a:off x="8355600" y="2377440"/>
            <a:ext cx="1977480" cy="114336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Current</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207" name="TextShape 10"/>
          <p:cNvSpPr txBox="1"/>
          <p:nvPr/>
        </p:nvSpPr>
        <p:spPr>
          <a:xfrm>
            <a:off x="8102880" y="3663360"/>
            <a:ext cx="1977480" cy="136584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Last Round </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 (starting place):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208" name="CustomShape 11"/>
          <p:cNvSpPr/>
          <p:nvPr/>
        </p:nvSpPr>
        <p:spPr>
          <a:xfrm>
            <a:off x="8503920" y="4846320"/>
            <a:ext cx="640080" cy="365760"/>
          </a:xfrm>
          <a:prstGeom prst="rect">
            <a:avLst/>
          </a:prstGeom>
          <a:solidFill>
            <a:srgbClr val="cc3300"/>
          </a:solidFill>
          <a:ln>
            <a:solidFill>
              <a:srgbClr val="801900"/>
            </a:solidFill>
          </a:ln>
        </p:spPr>
        <p:style>
          <a:lnRef idx="0"/>
          <a:fillRef idx="0"/>
          <a:effectRef idx="0"/>
          <a:fontRef idx="minor"/>
        </p:style>
      </p:sp>
      <p:sp>
        <p:nvSpPr>
          <p:cNvPr id="209" name="CustomShape 12"/>
          <p:cNvSpPr/>
          <p:nvPr/>
        </p:nvSpPr>
        <p:spPr>
          <a:xfrm>
            <a:off x="8503920" y="3108960"/>
            <a:ext cx="640080" cy="365760"/>
          </a:xfrm>
          <a:prstGeom prst="rect">
            <a:avLst/>
          </a:prstGeom>
          <a:solidFill>
            <a:srgbClr val="66ff66"/>
          </a:solidFill>
          <a:ln>
            <a:solidFill>
              <a:srgbClr val="66ff66"/>
            </a:solidFill>
          </a:ln>
        </p:spPr>
        <p:style>
          <a:lnRef idx="0"/>
          <a:fillRef idx="0"/>
          <a:effectRef idx="0"/>
          <a:fontRef idx="minor"/>
        </p:style>
      </p:sp>
      <p:sp>
        <p:nvSpPr>
          <p:cNvPr id="210" name="TextShape 13"/>
          <p:cNvSpPr txBox="1"/>
          <p:nvPr/>
        </p:nvSpPr>
        <p:spPr>
          <a:xfrm>
            <a:off x="8229600" y="1142640"/>
            <a:ext cx="1977480" cy="114336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Combined:</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211" name="CustomShape 14"/>
          <p:cNvSpPr/>
          <p:nvPr/>
        </p:nvSpPr>
        <p:spPr>
          <a:xfrm>
            <a:off x="8503920" y="1645920"/>
            <a:ext cx="640080" cy="365760"/>
          </a:xfrm>
          <a:prstGeom prst="rect">
            <a:avLst/>
          </a:prstGeom>
          <a:solidFill>
            <a:srgbClr val="00ffff"/>
          </a:solidFill>
          <a:ln>
            <a:solidFill>
              <a:srgbClr val="00ffff"/>
            </a:solidFill>
          </a:ln>
        </p:spPr>
        <p:style>
          <a:lnRef idx="0"/>
          <a:fillRef idx="0"/>
          <a:effectRef idx="0"/>
          <a:fontRef idx="minor"/>
        </p:style>
      </p:sp>
      <p:sp>
        <p:nvSpPr>
          <p:cNvPr id="212" name="TextShape 15"/>
          <p:cNvSpPr txBox="1"/>
          <p:nvPr/>
        </p:nvSpPr>
        <p:spPr>
          <a:xfrm>
            <a:off x="505080" y="45000"/>
            <a:ext cx="9071640" cy="187524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Apply all of the movements where </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Cost Function Improved</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Combined is improvement</a:t>
            </a:r>
            <a:endParaRPr b="0" lang="en-US" sz="4400" spc="-1" strike="noStrike">
              <a:solidFill>
                <a:srgbClr val="000000"/>
              </a:solidFill>
              <a:uFill>
                <a:solidFill>
                  <a:srgbClr val="ffffff"/>
                </a:solidFill>
              </a:uFill>
              <a:latin typeface="Arial"/>
            </a:endParaRPr>
          </a:p>
        </p:txBody>
      </p:sp>
      <p:sp>
        <p:nvSpPr>
          <p:cNvPr id="213" name="TextShape 16"/>
          <p:cNvSpPr txBox="1"/>
          <p:nvPr/>
        </p:nvSpPr>
        <p:spPr>
          <a:xfrm>
            <a:off x="7315200" y="7151760"/>
            <a:ext cx="2742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Modified from Andrew Ng</a:t>
            </a:r>
            <a:endParaRPr b="0" lang="en-US" sz="1800" spc="-1" strike="noStrike">
              <a:solidFill>
                <a:srgbClr val="000000"/>
              </a:solidFill>
              <a:uFill>
                <a:solidFill>
                  <a:srgbClr val="ffffff"/>
                </a:solidFill>
              </a:uFill>
              <a:latin typeface="Arial"/>
            </a:endParaRPr>
          </a:p>
        </p:txBody>
      </p:sp>
      <p:sp>
        <p:nvSpPr>
          <p:cNvPr id="214" name="TextShape 17"/>
          <p:cNvSpPr txBox="1"/>
          <p:nvPr/>
        </p:nvSpPr>
        <p:spPr>
          <a:xfrm>
            <a:off x="182160" y="6694560"/>
            <a:ext cx="2286720" cy="346320"/>
          </a:xfrm>
          <a:prstGeom prst="rect">
            <a:avLst/>
          </a:prstGeom>
          <a:noFill/>
          <a:ln>
            <a:noFill/>
          </a:ln>
        </p:spPr>
        <p:txBody>
          <a:bodyPr lIns="90000" rIns="90000" tIns="45000" bIns="45000"/>
          <a:p>
            <a:r>
              <a:rPr b="0" lang="en-US" sz="1800" spc="-1" strike="noStrike">
                <a:solidFill>
                  <a:srgbClr val="000066"/>
                </a:solidFill>
                <a:uFill>
                  <a:solidFill>
                    <a:srgbClr val="ffffff"/>
                  </a:solidFill>
                </a:uFill>
                <a:latin typeface="Arial"/>
              </a:rPr>
              <a:t>Blue is best estimate</a:t>
            </a:r>
            <a:endParaRPr b="0" lang="en-US" sz="1800" spc="-1" strike="noStrike">
              <a:solidFill>
                <a:srgbClr val="000066"/>
              </a:solidFill>
              <a:uFill>
                <a:solidFill>
                  <a:srgbClr val="ffffff"/>
                </a:solidFill>
              </a:uFill>
              <a:latin typeface="Arial"/>
            </a:endParaRPr>
          </a:p>
        </p:txBody>
      </p:sp>
      <p:sp>
        <p:nvSpPr>
          <p:cNvPr id="215" name="TextShape 18"/>
          <p:cNvSpPr txBox="1"/>
          <p:nvPr/>
        </p:nvSpPr>
        <p:spPr>
          <a:xfrm>
            <a:off x="209520" y="7060320"/>
            <a:ext cx="1436400" cy="346320"/>
          </a:xfrm>
          <a:prstGeom prst="rect">
            <a:avLst/>
          </a:prstGeom>
          <a:noFill/>
          <a:ln>
            <a:noFill/>
          </a:ln>
        </p:spPr>
        <p:txBody>
          <a:bodyPr lIns="90000" rIns="90000" tIns="45000" bIns="45000"/>
          <a:p>
            <a:r>
              <a:rPr b="0" lang="en-US" sz="1800" spc="-1" strike="noStrike">
                <a:solidFill>
                  <a:srgbClr val="800000"/>
                </a:solidFill>
                <a:uFill>
                  <a:solidFill>
                    <a:srgbClr val="ffffff"/>
                  </a:solidFill>
                </a:uFill>
                <a:latin typeface="Arial"/>
              </a:rPr>
              <a:t>Red is worst</a:t>
            </a:r>
            <a:endParaRPr b="0" lang="en-US" sz="1800" spc="-1" strike="noStrike">
              <a:solidFill>
                <a:srgbClr val="800000"/>
              </a:solidFill>
              <a:uFill>
                <a:solidFill>
                  <a:srgbClr val="ffffff"/>
                </a:solidFill>
              </a:uFill>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Start over and iterate.</a:t>
            </a:r>
            <a:endParaRPr b="0" lang="en-US" sz="4400" spc="-1" strike="noStrike">
              <a:solidFill>
                <a:srgbClr val="000000"/>
              </a:solidFill>
              <a:uFill>
                <a:solidFill>
                  <a:srgbClr val="ffffff"/>
                </a:solidFill>
              </a:uFill>
              <a:latin typeface="Arial"/>
            </a:endParaRPr>
          </a:p>
        </p:txBody>
      </p:sp>
      <p:pic>
        <p:nvPicPr>
          <p:cNvPr id="217" name="" descr=""/>
          <p:cNvPicPr/>
          <p:nvPr/>
        </p:nvPicPr>
        <p:blipFill>
          <a:blip r:embed="rId1"/>
          <a:stretch/>
        </p:blipFill>
        <p:spPr>
          <a:xfrm>
            <a:off x="1737360" y="1811880"/>
            <a:ext cx="6492240" cy="5145120"/>
          </a:xfrm>
          <a:prstGeom prst="rect">
            <a:avLst/>
          </a:prstGeom>
          <a:ln>
            <a:noFill/>
          </a:ln>
        </p:spPr>
      </p:pic>
      <p:sp>
        <p:nvSpPr>
          <p:cNvPr id="218" name="CustomShape 2"/>
          <p:cNvSpPr/>
          <p:nvPr/>
        </p:nvSpPr>
        <p:spPr>
          <a:xfrm>
            <a:off x="4810320" y="4011480"/>
            <a:ext cx="548640" cy="548640"/>
          </a:xfrm>
          <a:prstGeom prst="ellipse">
            <a:avLst/>
          </a:prstGeom>
          <a:solidFill>
            <a:srgbClr val="ffffff"/>
          </a:solidFill>
          <a:ln>
            <a:solidFill>
              <a:srgbClr val="ffffff"/>
            </a:solidFill>
          </a:ln>
        </p:spPr>
        <p:style>
          <a:lnRef idx="0"/>
          <a:fillRef idx="0"/>
          <a:effectRef idx="0"/>
          <a:fontRef idx="minor"/>
        </p:style>
      </p:sp>
      <p:sp>
        <p:nvSpPr>
          <p:cNvPr id="219" name="CustomShape 3"/>
          <p:cNvSpPr/>
          <p:nvPr/>
        </p:nvSpPr>
        <p:spPr>
          <a:xfrm>
            <a:off x="5065200" y="3975480"/>
            <a:ext cx="401400" cy="384840"/>
          </a:xfrm>
          <a:prstGeom prst="ellipse">
            <a:avLst/>
          </a:prstGeom>
          <a:solidFill>
            <a:srgbClr val="ffffff"/>
          </a:solidFill>
          <a:ln>
            <a:solidFill>
              <a:srgbClr val="ffffff"/>
            </a:solidFill>
          </a:ln>
        </p:spPr>
        <p:style>
          <a:lnRef idx="0"/>
          <a:fillRef idx="0"/>
          <a:effectRef idx="0"/>
          <a:fontRef idx="minor"/>
        </p:style>
      </p:sp>
      <p:sp>
        <p:nvSpPr>
          <p:cNvPr id="220" name="CustomShape 4"/>
          <p:cNvSpPr/>
          <p:nvPr/>
        </p:nvSpPr>
        <p:spPr>
          <a:xfrm>
            <a:off x="5358960" y="3482280"/>
            <a:ext cx="548640" cy="640080"/>
          </a:xfrm>
          <a:prstGeom prst="ellipse">
            <a:avLst/>
          </a:prstGeom>
          <a:solidFill>
            <a:srgbClr val="ffffff"/>
          </a:solidFill>
          <a:ln>
            <a:solidFill>
              <a:srgbClr val="ffffff"/>
            </a:solidFill>
          </a:ln>
        </p:spPr>
        <p:style>
          <a:lnRef idx="0"/>
          <a:fillRef idx="0"/>
          <a:effectRef idx="0"/>
          <a:fontRef idx="minor"/>
        </p:style>
      </p:sp>
      <p:sp>
        <p:nvSpPr>
          <p:cNvPr id="221" name="CustomShape 5"/>
          <p:cNvSpPr/>
          <p:nvPr/>
        </p:nvSpPr>
        <p:spPr>
          <a:xfrm>
            <a:off x="5430960" y="3188520"/>
            <a:ext cx="1188720" cy="274320"/>
          </a:xfrm>
          <a:prstGeom prst="ellipse">
            <a:avLst/>
          </a:prstGeom>
          <a:solidFill>
            <a:srgbClr val="ffffff"/>
          </a:solidFill>
          <a:ln>
            <a:solidFill>
              <a:srgbClr val="ffffff"/>
            </a:solidFill>
          </a:ln>
        </p:spPr>
        <p:style>
          <a:lnRef idx="0"/>
          <a:fillRef idx="0"/>
          <a:effectRef idx="0"/>
          <a:fontRef idx="minor"/>
        </p:style>
      </p:sp>
      <p:sp>
        <p:nvSpPr>
          <p:cNvPr id="222" name="CustomShape 6"/>
          <p:cNvSpPr/>
          <p:nvPr/>
        </p:nvSpPr>
        <p:spPr>
          <a:xfrm>
            <a:off x="6675120" y="3116520"/>
            <a:ext cx="748080" cy="548640"/>
          </a:xfrm>
          <a:prstGeom prst="ellipse">
            <a:avLst/>
          </a:prstGeom>
          <a:solidFill>
            <a:srgbClr val="ffffff"/>
          </a:solidFill>
          <a:ln>
            <a:solidFill>
              <a:srgbClr val="ffffff"/>
            </a:solidFill>
          </a:ln>
        </p:spPr>
        <p:style>
          <a:lnRef idx="0"/>
          <a:fillRef idx="0"/>
          <a:effectRef idx="0"/>
          <a:fontRef idx="minor"/>
        </p:style>
      </p:sp>
      <p:sp>
        <p:nvSpPr>
          <p:cNvPr id="223" name="CustomShape 7"/>
          <p:cNvSpPr/>
          <p:nvPr/>
        </p:nvSpPr>
        <p:spPr>
          <a:xfrm>
            <a:off x="6786000" y="3363840"/>
            <a:ext cx="565560" cy="659520"/>
          </a:xfrm>
          <a:prstGeom prst="ellipse">
            <a:avLst/>
          </a:prstGeom>
          <a:solidFill>
            <a:srgbClr val="ffffff"/>
          </a:solidFill>
          <a:ln>
            <a:solidFill>
              <a:srgbClr val="ffffff"/>
            </a:solidFill>
          </a:ln>
        </p:spPr>
        <p:style>
          <a:lnRef idx="0"/>
          <a:fillRef idx="0"/>
          <a:effectRef idx="0"/>
          <a:fontRef idx="minor"/>
        </p:style>
      </p:sp>
      <p:sp>
        <p:nvSpPr>
          <p:cNvPr id="224" name="CustomShape 8"/>
          <p:cNvSpPr/>
          <p:nvPr/>
        </p:nvSpPr>
        <p:spPr>
          <a:xfrm>
            <a:off x="7223760" y="3840480"/>
            <a:ext cx="274320" cy="1097280"/>
          </a:xfrm>
          <a:prstGeom prst="ellipse">
            <a:avLst/>
          </a:prstGeom>
          <a:solidFill>
            <a:srgbClr val="ffffff"/>
          </a:solidFill>
          <a:ln>
            <a:solidFill>
              <a:srgbClr val="ffffff"/>
            </a:solidFill>
          </a:ln>
        </p:spPr>
        <p:style>
          <a:lnRef idx="0"/>
          <a:fillRef idx="0"/>
          <a:effectRef idx="0"/>
          <a:fontRef idx="minor"/>
        </p:style>
      </p:sp>
      <p:sp>
        <p:nvSpPr>
          <p:cNvPr id="225" name="CustomShape 9"/>
          <p:cNvSpPr/>
          <p:nvPr/>
        </p:nvSpPr>
        <p:spPr>
          <a:xfrm>
            <a:off x="7223760" y="4937760"/>
            <a:ext cx="365760" cy="731520"/>
          </a:xfrm>
          <a:prstGeom prst="ellipse">
            <a:avLst/>
          </a:prstGeom>
          <a:solidFill>
            <a:srgbClr val="ffffff"/>
          </a:solidFill>
          <a:ln>
            <a:solidFill>
              <a:srgbClr val="ffffff"/>
            </a:solidFill>
          </a:ln>
        </p:spPr>
        <p:style>
          <a:lnRef idx="0"/>
          <a:fillRef idx="0"/>
          <a:effectRef idx="0"/>
          <a:fontRef idx="minor"/>
        </p:style>
      </p:sp>
      <p:sp>
        <p:nvSpPr>
          <p:cNvPr id="226" name="CustomShape 10"/>
          <p:cNvSpPr/>
          <p:nvPr/>
        </p:nvSpPr>
        <p:spPr>
          <a:xfrm>
            <a:off x="7132320" y="5852160"/>
            <a:ext cx="656640" cy="548640"/>
          </a:xfrm>
          <a:prstGeom prst="ellipse">
            <a:avLst/>
          </a:prstGeom>
          <a:solidFill>
            <a:srgbClr val="ffffff"/>
          </a:solidFill>
          <a:ln>
            <a:solidFill>
              <a:srgbClr val="ffffff"/>
            </a:solidFill>
          </a:ln>
        </p:spPr>
        <p:style>
          <a:lnRef idx="0"/>
          <a:fillRef idx="0"/>
          <a:effectRef idx="0"/>
          <a:fontRef idx="minor"/>
        </p:style>
      </p:sp>
      <p:sp>
        <p:nvSpPr>
          <p:cNvPr id="227" name="CustomShape 11"/>
          <p:cNvSpPr/>
          <p:nvPr/>
        </p:nvSpPr>
        <p:spPr>
          <a:xfrm>
            <a:off x="6858000" y="5394960"/>
            <a:ext cx="565200" cy="457200"/>
          </a:xfrm>
          <a:prstGeom prst="ellipse">
            <a:avLst/>
          </a:prstGeom>
          <a:solidFill>
            <a:srgbClr val="ffffff"/>
          </a:solidFill>
          <a:ln>
            <a:solidFill>
              <a:srgbClr val="ffffff"/>
            </a:solidFill>
          </a:ln>
        </p:spPr>
        <p:style>
          <a:lnRef idx="0"/>
          <a:fillRef idx="0"/>
          <a:effectRef idx="0"/>
          <a:fontRef idx="minor"/>
        </p:style>
      </p:sp>
      <p:sp>
        <p:nvSpPr>
          <p:cNvPr id="228" name="CustomShape 12"/>
          <p:cNvSpPr/>
          <p:nvPr/>
        </p:nvSpPr>
        <p:spPr>
          <a:xfrm>
            <a:off x="8503920" y="3108960"/>
            <a:ext cx="640080" cy="365760"/>
          </a:xfrm>
          <a:prstGeom prst="rect">
            <a:avLst/>
          </a:prstGeom>
          <a:solidFill>
            <a:srgbClr val="00ffff"/>
          </a:solidFill>
          <a:ln>
            <a:solidFill>
              <a:srgbClr val="00ffff"/>
            </a:solidFill>
          </a:ln>
        </p:spPr>
        <p:style>
          <a:lnRef idx="0"/>
          <a:fillRef idx="0"/>
          <a:effectRef idx="0"/>
          <a:fontRef idx="minor"/>
        </p:style>
      </p:sp>
      <p:sp>
        <p:nvSpPr>
          <p:cNvPr id="229" name="TextShape 13"/>
          <p:cNvSpPr txBox="1"/>
          <p:nvPr/>
        </p:nvSpPr>
        <p:spPr>
          <a:xfrm>
            <a:off x="8355600" y="2377440"/>
            <a:ext cx="1977480" cy="114336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Current</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230" name="TextShape 14"/>
          <p:cNvSpPr txBox="1"/>
          <p:nvPr/>
        </p:nvSpPr>
        <p:spPr>
          <a:xfrm>
            <a:off x="8102880" y="3663360"/>
            <a:ext cx="1977480" cy="1365840"/>
          </a:xfrm>
          <a:prstGeom prst="rect">
            <a:avLst/>
          </a:prstGeom>
          <a:noFill/>
          <a:ln>
            <a:noFill/>
          </a:ln>
        </p:spPr>
        <p:txBody>
          <a:bodyPr lIns="90000" rIns="90000" tIns="45000" bIns="45000"/>
          <a:p>
            <a:r>
              <a:rPr b="0" lang="en-US" sz="2400" spc="-1" strike="noStrike">
                <a:solidFill>
                  <a:srgbClr val="000000"/>
                </a:solidFill>
                <a:uFill>
                  <a:solidFill>
                    <a:srgbClr val="ffffff"/>
                  </a:solidFill>
                </a:uFill>
                <a:latin typeface="Arial"/>
              </a:rPr>
              <a:t>Last Round </a:t>
            </a:r>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rPr>
              <a:t>Best (starting place):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231" name="CustomShape 15"/>
          <p:cNvSpPr/>
          <p:nvPr/>
        </p:nvSpPr>
        <p:spPr>
          <a:xfrm>
            <a:off x="8503920" y="4846320"/>
            <a:ext cx="640080" cy="365760"/>
          </a:xfrm>
          <a:prstGeom prst="rect">
            <a:avLst/>
          </a:prstGeom>
          <a:solidFill>
            <a:srgbClr val="00ffff"/>
          </a:solidFill>
          <a:ln>
            <a:solidFill>
              <a:srgbClr val="00ffff"/>
            </a:solidFill>
          </a:ln>
        </p:spPr>
        <p:style>
          <a:lnRef idx="0"/>
          <a:fillRef idx="0"/>
          <a:effectRef idx="0"/>
          <a:fontRef idx="minor"/>
        </p:style>
      </p:sp>
      <p:sp>
        <p:nvSpPr>
          <p:cNvPr id="232" name="TextShape 16"/>
          <p:cNvSpPr txBox="1"/>
          <p:nvPr/>
        </p:nvSpPr>
        <p:spPr>
          <a:xfrm>
            <a:off x="7315200" y="7151760"/>
            <a:ext cx="2742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Modified from Andrew Ng</a:t>
            </a:r>
            <a:endParaRPr b="0" lang="en-US" sz="1800" spc="-1" strike="noStrike">
              <a:solidFill>
                <a:srgbClr val="000000"/>
              </a:solidFill>
              <a:uFill>
                <a:solidFill>
                  <a:srgbClr val="ffffff"/>
                </a:solidFill>
              </a:uFill>
              <a:latin typeface="Arial"/>
            </a:endParaRPr>
          </a:p>
        </p:txBody>
      </p:sp>
      <p:sp>
        <p:nvSpPr>
          <p:cNvPr id="233" name="TextShape 17"/>
          <p:cNvSpPr txBox="1"/>
          <p:nvPr/>
        </p:nvSpPr>
        <p:spPr>
          <a:xfrm>
            <a:off x="182160" y="6694560"/>
            <a:ext cx="2286720" cy="346320"/>
          </a:xfrm>
          <a:prstGeom prst="rect">
            <a:avLst/>
          </a:prstGeom>
          <a:noFill/>
          <a:ln>
            <a:noFill/>
          </a:ln>
        </p:spPr>
        <p:txBody>
          <a:bodyPr lIns="90000" rIns="90000" tIns="45000" bIns="45000"/>
          <a:p>
            <a:r>
              <a:rPr b="0" lang="en-US" sz="1800" spc="-1" strike="noStrike">
                <a:solidFill>
                  <a:srgbClr val="000066"/>
                </a:solidFill>
                <a:uFill>
                  <a:solidFill>
                    <a:srgbClr val="ffffff"/>
                  </a:solidFill>
                </a:uFill>
                <a:latin typeface="Arial"/>
              </a:rPr>
              <a:t>Blue is best estimate</a:t>
            </a:r>
            <a:endParaRPr b="0" lang="en-US" sz="1800" spc="-1" strike="noStrike">
              <a:solidFill>
                <a:srgbClr val="000066"/>
              </a:solidFill>
              <a:uFill>
                <a:solidFill>
                  <a:srgbClr val="ffffff"/>
                </a:solidFill>
              </a:uFill>
              <a:latin typeface="Arial"/>
            </a:endParaRPr>
          </a:p>
        </p:txBody>
      </p:sp>
      <p:sp>
        <p:nvSpPr>
          <p:cNvPr id="234" name="TextShape 18"/>
          <p:cNvSpPr txBox="1"/>
          <p:nvPr/>
        </p:nvSpPr>
        <p:spPr>
          <a:xfrm>
            <a:off x="209520" y="7060320"/>
            <a:ext cx="1436400" cy="346320"/>
          </a:xfrm>
          <a:prstGeom prst="rect">
            <a:avLst/>
          </a:prstGeom>
          <a:noFill/>
          <a:ln>
            <a:noFill/>
          </a:ln>
        </p:spPr>
        <p:txBody>
          <a:bodyPr lIns="90000" rIns="90000" tIns="45000" bIns="45000"/>
          <a:p>
            <a:r>
              <a:rPr b="0" lang="en-US" sz="1800" spc="-1" strike="noStrike">
                <a:solidFill>
                  <a:srgbClr val="800000"/>
                </a:solidFill>
                <a:uFill>
                  <a:solidFill>
                    <a:srgbClr val="ffffff"/>
                  </a:solidFill>
                </a:uFill>
                <a:latin typeface="Arial"/>
              </a:rPr>
              <a:t>Red is worst</a:t>
            </a:r>
            <a:endParaRPr b="0" lang="en-US" sz="1800" spc="-1" strike="noStrike">
              <a:solidFill>
                <a:srgbClr val="800000"/>
              </a:solidFill>
              <a:uFill>
                <a:solidFill>
                  <a:srgbClr val="ffffff"/>
                </a:solidFill>
              </a:uFill>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Picture 4" descr=""/>
          <p:cNvPicPr/>
          <p:nvPr/>
        </p:nvPicPr>
        <p:blipFill>
          <a:blip r:embed="rId1"/>
          <a:stretch/>
        </p:blipFill>
        <p:spPr>
          <a:xfrm>
            <a:off x="2022120" y="568800"/>
            <a:ext cx="6126480" cy="4473000"/>
          </a:xfrm>
          <a:prstGeom prst="rect">
            <a:avLst/>
          </a:prstGeom>
          <a:ln>
            <a:noFill/>
          </a:ln>
        </p:spPr>
      </p:pic>
      <p:pic>
        <p:nvPicPr>
          <p:cNvPr id="236" name="Picture 4" descr=""/>
          <p:cNvPicPr/>
          <p:nvPr/>
        </p:nvPicPr>
        <p:blipFill>
          <a:blip r:embed="rId2"/>
          <a:stretch/>
        </p:blipFill>
        <p:spPr>
          <a:xfrm>
            <a:off x="2022120" y="568800"/>
            <a:ext cx="6126480" cy="4473000"/>
          </a:xfrm>
          <a:prstGeom prst="rect">
            <a:avLst/>
          </a:prstGeom>
          <a:ln>
            <a:noFill/>
          </a:ln>
        </p:spPr>
      </p:pic>
      <p:sp>
        <p:nvSpPr>
          <p:cNvPr id="237" name="TextShape 1"/>
          <p:cNvSpPr txBox="1"/>
          <p:nvPr/>
        </p:nvSpPr>
        <p:spPr>
          <a:xfrm>
            <a:off x="504360" y="20088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Sometimes you can get stuck in a local minimum</a:t>
            </a:r>
            <a:endParaRPr b="0" lang="en-US" sz="4400" spc="-1" strike="noStrike">
              <a:solidFill>
                <a:srgbClr val="000000"/>
              </a:solidFill>
              <a:uFill>
                <a:solidFill>
                  <a:srgbClr val="ffffff"/>
                </a:solidFill>
              </a:uFill>
              <a:latin typeface="Arial"/>
            </a:endParaRPr>
          </a:p>
        </p:txBody>
      </p:sp>
      <p:sp>
        <p:nvSpPr>
          <p:cNvPr id="238" name="Line 2"/>
          <p:cNvSpPr/>
          <p:nvPr/>
        </p:nvSpPr>
        <p:spPr>
          <a:xfrm>
            <a:off x="5577840" y="2194560"/>
            <a:ext cx="0" cy="640080"/>
          </a:xfrm>
          <a:prstGeom prst="line">
            <a:avLst/>
          </a:prstGeom>
          <a:ln w="38160">
            <a:solidFill>
              <a:srgbClr val="ff0000"/>
            </a:solidFill>
            <a:round/>
            <a:tailEnd len="med" type="triangle" w="med"/>
          </a:ln>
        </p:spPr>
        <p:style>
          <a:lnRef idx="0"/>
          <a:fillRef idx="0"/>
          <a:effectRef idx="0"/>
          <a:fontRef idx="minor"/>
        </p:style>
      </p:sp>
      <p:sp>
        <p:nvSpPr>
          <p:cNvPr id="239" name="CustomShape 3"/>
          <p:cNvSpPr/>
          <p:nvPr/>
        </p:nvSpPr>
        <p:spPr>
          <a:xfrm>
            <a:off x="5486400" y="2707200"/>
            <a:ext cx="182880" cy="127440"/>
          </a:xfrm>
          <a:prstGeom prst="ellipse">
            <a:avLst/>
          </a:prstGeom>
          <a:solidFill>
            <a:srgbClr val="ffffff"/>
          </a:solidFill>
          <a:ln>
            <a:solidFill>
              <a:srgbClr val="ffffff"/>
            </a:solidFill>
          </a:ln>
        </p:spPr>
        <p:style>
          <a:lnRef idx="0"/>
          <a:fillRef idx="0"/>
          <a:effectRef idx="0"/>
          <a:fontRef idx="minor"/>
        </p:style>
      </p:sp>
      <p:sp>
        <p:nvSpPr>
          <p:cNvPr id="240" name="Line 4"/>
          <p:cNvSpPr/>
          <p:nvPr/>
        </p:nvSpPr>
        <p:spPr>
          <a:xfrm>
            <a:off x="5486400" y="2743200"/>
            <a:ext cx="91440" cy="91440"/>
          </a:xfrm>
          <a:prstGeom prst="line">
            <a:avLst/>
          </a:prstGeom>
          <a:ln>
            <a:solidFill>
              <a:srgbClr val="000000"/>
            </a:solidFill>
          </a:ln>
        </p:spPr>
        <p:style>
          <a:lnRef idx="0"/>
          <a:fillRef idx="0"/>
          <a:effectRef idx="0"/>
          <a:fontRef idx="minor"/>
        </p:style>
      </p:sp>
      <p:sp>
        <p:nvSpPr>
          <p:cNvPr id="241" name="Line 5"/>
          <p:cNvSpPr/>
          <p:nvPr/>
        </p:nvSpPr>
        <p:spPr>
          <a:xfrm>
            <a:off x="5486400" y="2707200"/>
            <a:ext cx="182880" cy="127440"/>
          </a:xfrm>
          <a:prstGeom prst="line">
            <a:avLst/>
          </a:prstGeom>
          <a:ln>
            <a:solidFill>
              <a:srgbClr val="000000"/>
            </a:solidFill>
          </a:ln>
        </p:spPr>
        <p:style>
          <a:lnRef idx="0"/>
          <a:fillRef idx="0"/>
          <a:effectRef idx="0"/>
          <a:fontRef idx="minor"/>
        </p:style>
      </p:sp>
      <p:sp>
        <p:nvSpPr>
          <p:cNvPr id="242" name="Line 6"/>
          <p:cNvSpPr/>
          <p:nvPr/>
        </p:nvSpPr>
        <p:spPr>
          <a:xfrm>
            <a:off x="5577840" y="2707200"/>
            <a:ext cx="182880" cy="127440"/>
          </a:xfrm>
          <a:prstGeom prst="line">
            <a:avLst/>
          </a:prstGeom>
          <a:ln>
            <a:solidFill>
              <a:srgbClr val="000000"/>
            </a:solidFill>
          </a:ln>
        </p:spPr>
        <p:style>
          <a:lnRef idx="0"/>
          <a:fillRef idx="0"/>
          <a:effectRef idx="0"/>
          <a:fontRef idx="minor"/>
        </p:style>
      </p:sp>
      <p:sp>
        <p:nvSpPr>
          <p:cNvPr id="243" name="Line 7"/>
          <p:cNvSpPr/>
          <p:nvPr/>
        </p:nvSpPr>
        <p:spPr>
          <a:xfrm flipH="1">
            <a:off x="5394960" y="2707200"/>
            <a:ext cx="182880" cy="127440"/>
          </a:xfrm>
          <a:prstGeom prst="line">
            <a:avLst/>
          </a:prstGeom>
          <a:ln>
            <a:solidFill>
              <a:srgbClr val="000000"/>
            </a:solidFill>
          </a:ln>
        </p:spPr>
        <p:style>
          <a:lnRef idx="0"/>
          <a:fillRef idx="0"/>
          <a:effectRef idx="0"/>
          <a:fontRef idx="minor"/>
        </p:style>
      </p:sp>
      <p:sp>
        <p:nvSpPr>
          <p:cNvPr id="244" name="Line 8"/>
          <p:cNvSpPr/>
          <p:nvPr/>
        </p:nvSpPr>
        <p:spPr>
          <a:xfrm flipH="1">
            <a:off x="5486400" y="2707200"/>
            <a:ext cx="182880" cy="127440"/>
          </a:xfrm>
          <a:prstGeom prst="line">
            <a:avLst/>
          </a:prstGeom>
          <a:ln>
            <a:solidFill>
              <a:srgbClr val="000000"/>
            </a:solidFill>
          </a:ln>
        </p:spPr>
        <p:style>
          <a:lnRef idx="0"/>
          <a:fillRef idx="0"/>
          <a:effectRef idx="0"/>
          <a:fontRef idx="minor"/>
        </p:style>
      </p:sp>
      <p:sp>
        <p:nvSpPr>
          <p:cNvPr id="245" name="Line 9"/>
          <p:cNvSpPr/>
          <p:nvPr/>
        </p:nvSpPr>
        <p:spPr>
          <a:xfrm flipH="1">
            <a:off x="5577840" y="2743200"/>
            <a:ext cx="182880" cy="91440"/>
          </a:xfrm>
          <a:prstGeom prst="line">
            <a:avLst/>
          </a:prstGeom>
          <a:ln>
            <a:solidFill>
              <a:srgbClr val="000000"/>
            </a:solidFill>
          </a:ln>
        </p:spPr>
        <p:style>
          <a:lnRef idx="0"/>
          <a:fillRef idx="0"/>
          <a:effectRef idx="0"/>
          <a:fontRef idx="minor"/>
        </p:style>
      </p:sp>
      <p:sp>
        <p:nvSpPr>
          <p:cNvPr id="246" name="TextShape 10"/>
          <p:cNvSpPr txBox="1"/>
          <p:nvPr/>
        </p:nvSpPr>
        <p:spPr>
          <a:xfrm>
            <a:off x="3657600" y="1391040"/>
            <a:ext cx="1846440" cy="346320"/>
          </a:xfrm>
          <a:prstGeom prst="rect">
            <a:avLst/>
          </a:prstGeom>
          <a:noFill/>
          <a:ln>
            <a:noFill/>
          </a:ln>
        </p:spPr>
        <p:txBody>
          <a:bodyPr lIns="90000" rIns="90000" tIns="45000" bIns="45000"/>
          <a:p>
            <a:r>
              <a:rPr b="1" lang="en-US" sz="1800" spc="-1" strike="noStrike">
                <a:solidFill>
                  <a:srgbClr val="ff0000"/>
                </a:solidFill>
                <a:uFill>
                  <a:solidFill>
                    <a:srgbClr val="ffffff"/>
                  </a:solidFill>
                </a:uFill>
                <a:latin typeface="Arial"/>
              </a:rPr>
              <a:t>Local Minimum</a:t>
            </a:r>
            <a:endParaRPr b="0" lang="en-US" sz="1800" spc="-1" strike="noStrike">
              <a:solidFill>
                <a:srgbClr val="000000"/>
              </a:solidFill>
              <a:uFill>
                <a:solidFill>
                  <a:srgbClr val="ffffff"/>
                </a:solidFill>
              </a:uFill>
              <a:latin typeface="Arial"/>
            </a:endParaRPr>
          </a:p>
        </p:txBody>
      </p:sp>
      <p:sp>
        <p:nvSpPr>
          <p:cNvPr id="247" name="Line 11"/>
          <p:cNvSpPr/>
          <p:nvPr/>
        </p:nvSpPr>
        <p:spPr>
          <a:xfrm>
            <a:off x="5212080" y="2834640"/>
            <a:ext cx="0" cy="640080"/>
          </a:xfrm>
          <a:prstGeom prst="line">
            <a:avLst/>
          </a:prstGeom>
          <a:ln w="38160">
            <a:solidFill>
              <a:srgbClr val="0000ff"/>
            </a:solidFill>
            <a:round/>
            <a:tailEnd len="med" type="triangle" w="med"/>
          </a:ln>
        </p:spPr>
        <p:style>
          <a:lnRef idx="0"/>
          <a:fillRef idx="0"/>
          <a:effectRef idx="0"/>
          <a:fontRef idx="minor"/>
        </p:style>
      </p:sp>
      <p:sp>
        <p:nvSpPr>
          <p:cNvPr id="248" name="TextShape 12"/>
          <p:cNvSpPr txBox="1"/>
          <p:nvPr/>
        </p:nvSpPr>
        <p:spPr>
          <a:xfrm>
            <a:off x="5651640" y="3530160"/>
            <a:ext cx="1962360" cy="602280"/>
          </a:xfrm>
          <a:prstGeom prst="rect">
            <a:avLst/>
          </a:prstGeom>
          <a:noFill/>
          <a:ln>
            <a:noFill/>
          </a:ln>
        </p:spPr>
        <p:txBody>
          <a:bodyPr lIns="90000" rIns="90000" tIns="45000" bIns="45000"/>
          <a:p>
            <a:r>
              <a:rPr b="1" lang="en-US" sz="1800" spc="-1" strike="noStrike">
                <a:solidFill>
                  <a:srgbClr val="0000ff"/>
                </a:solidFill>
                <a:uFill>
                  <a:solidFill>
                    <a:srgbClr val="ffffff"/>
                  </a:solidFill>
                </a:uFill>
                <a:latin typeface="Arial"/>
              </a:rPr>
              <a:t>Global Minimum</a:t>
            </a:r>
            <a:endParaRPr b="0" lang="en-US" sz="1800" spc="-1" strike="noStrike">
              <a:solidFill>
                <a:srgbClr val="000000"/>
              </a:solidFill>
              <a:uFill>
                <a:solidFill>
                  <a:srgbClr val="ffffff"/>
                </a:solidFill>
              </a:uFill>
              <a:latin typeface="Arial"/>
            </a:endParaRPr>
          </a:p>
          <a:p>
            <a:r>
              <a:rPr b="1" lang="en-US" sz="1800" spc="-1" strike="noStrike">
                <a:solidFill>
                  <a:srgbClr val="0000ff"/>
                </a:solidFill>
                <a:uFill>
                  <a:solidFill>
                    <a:srgbClr val="ffffff"/>
                  </a:solidFill>
                </a:uFill>
                <a:latin typeface="Arial"/>
              </a:rPr>
              <a:t>(goal)</a:t>
            </a:r>
            <a:endParaRPr b="0" lang="en-US" sz="1800" spc="-1" strike="noStrike">
              <a:solidFill>
                <a:srgbClr val="000000"/>
              </a:solidFill>
              <a:uFill>
                <a:solidFill>
                  <a:srgbClr val="ffffff"/>
                </a:solidFill>
              </a:uFill>
              <a:latin typeface="Arial"/>
            </a:endParaRPr>
          </a:p>
        </p:txBody>
      </p:sp>
      <p:sp>
        <p:nvSpPr>
          <p:cNvPr id="249" name="TextShape 13"/>
          <p:cNvSpPr txBox="1"/>
          <p:nvPr/>
        </p:nvSpPr>
        <p:spPr>
          <a:xfrm>
            <a:off x="1554480" y="5577840"/>
            <a:ext cx="7863840" cy="182880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If the algorithm looks in every direction, but finds no improvements, it repeats the process with progressively larger steps, until it reaches a pre-set limit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In that case, it can either give up, or randomize all of it’s variable slightly and then proceed from there.</a:t>
            </a:r>
            <a:endParaRPr b="0" lang="en-US" sz="1800" spc="-1" strike="noStrike">
              <a:solidFill>
                <a:srgbClr val="000000"/>
              </a:solidFill>
              <a:uFill>
                <a:solidFill>
                  <a:srgbClr val="ffffff"/>
                </a:solidFill>
              </a:uFill>
              <a:latin typeface="Arial"/>
            </a:endParaRPr>
          </a:p>
        </p:txBody>
      </p:sp>
      <p:sp>
        <p:nvSpPr>
          <p:cNvPr id="250" name="TextShape 14"/>
          <p:cNvSpPr txBox="1"/>
          <p:nvPr/>
        </p:nvSpPr>
        <p:spPr>
          <a:xfrm>
            <a:off x="7315200" y="7151760"/>
            <a:ext cx="2742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Modified from Andrew Ng</a:t>
            </a:r>
            <a:endParaRPr b="0" lang="en-US" sz="1800" spc="-1" strike="noStrike">
              <a:solidFill>
                <a:srgbClr val="000000"/>
              </a:solidFill>
              <a:uFill>
                <a:solidFill>
                  <a:srgbClr val="ffffff"/>
                </a:solidFill>
              </a:uFill>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 descr=""/>
          <p:cNvPicPr/>
          <p:nvPr/>
        </p:nvPicPr>
        <p:blipFill>
          <a:blip r:embed="rId1"/>
          <a:stretch/>
        </p:blipFill>
        <p:spPr>
          <a:xfrm>
            <a:off x="1188720" y="4278600"/>
            <a:ext cx="5852160" cy="3281400"/>
          </a:xfrm>
          <a:prstGeom prst="rect">
            <a:avLst/>
          </a:prstGeom>
          <a:ln>
            <a:noFill/>
          </a:ln>
        </p:spPr>
      </p:pic>
      <p:pic>
        <p:nvPicPr>
          <p:cNvPr id="252" name="" descr=""/>
          <p:cNvPicPr/>
          <p:nvPr/>
        </p:nvPicPr>
        <p:blipFill>
          <a:blip r:embed="rId2"/>
          <a:stretch/>
        </p:blipFill>
        <p:spPr>
          <a:xfrm>
            <a:off x="1280160" y="1463040"/>
            <a:ext cx="5669280" cy="2760120"/>
          </a:xfrm>
          <a:prstGeom prst="rect">
            <a:avLst/>
          </a:prstGeom>
          <a:ln>
            <a:noFill/>
          </a:ln>
        </p:spPr>
      </p:pic>
      <p:sp>
        <p:nvSpPr>
          <p:cNvPr id="253" name="TextShape 1"/>
          <p:cNvSpPr txBox="1"/>
          <p:nvPr/>
        </p:nvSpPr>
        <p:spPr>
          <a:xfrm>
            <a:off x="7289280" y="3118320"/>
            <a:ext cx="1671840" cy="444168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Blue is the correctly identified cell (TP)</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Green is the hand-labeled cell the computer missed</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a:t>
            </a:r>
            <a:r>
              <a:rPr b="0" lang="en-US" sz="1800" spc="-1" strike="noStrike">
                <a:solidFill>
                  <a:srgbClr val="000000"/>
                </a:solidFill>
                <a:uFill>
                  <a:solidFill>
                    <a:srgbClr val="ffffff"/>
                  </a:solidFill>
                </a:uFill>
                <a:latin typeface="Arial"/>
              </a:rPr>
              <a:t>(FN)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Yellow is region incorrectly identified as cell (FP) </a:t>
            </a:r>
            <a:endParaRPr b="0" lang="en-US" sz="1800" spc="-1" strike="noStrike">
              <a:solidFill>
                <a:srgbClr val="000000"/>
              </a:solidFill>
              <a:uFill>
                <a:solidFill>
                  <a:srgbClr val="ffffff"/>
                </a:solidFill>
              </a:uFill>
              <a:latin typeface="Arial"/>
            </a:endParaRPr>
          </a:p>
        </p:txBody>
      </p:sp>
      <p:sp>
        <p:nvSpPr>
          <p:cNvPr id="254" name="TextShape 2"/>
          <p:cNvSpPr txBox="1"/>
          <p:nvPr/>
        </p:nvSpPr>
        <p:spPr>
          <a:xfrm>
            <a:off x="504720" y="20088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Explore the parameters,</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check how this affects TPs and FPs</a:t>
            </a:r>
            <a:endParaRPr b="0" lang="en-US" sz="4400" spc="-1" strike="noStrike">
              <a:solidFill>
                <a:srgbClr val="000000"/>
              </a:solidFill>
              <a:uFill>
                <a:solidFill>
                  <a:srgbClr val="ffffff"/>
                </a:solidFill>
              </a:uFill>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504000" y="302760"/>
            <a:ext cx="9071640" cy="1259640"/>
          </a:xfrm>
          <a:prstGeom prst="rect">
            <a:avLst/>
          </a:prstGeom>
          <a:noFill/>
          <a:ln>
            <a:noFill/>
          </a:ln>
        </p:spPr>
        <p:txBody>
          <a:bodyPr anchor="ctr"/>
          <a:p>
            <a:pPr algn="ctr">
              <a:lnSpc>
                <a:spcPct val="100000"/>
              </a:lnSpc>
            </a:pPr>
            <a:r>
              <a:rPr b="0" lang="en-US" sz="4400" spc="-1" strike="noStrike">
                <a:solidFill>
                  <a:srgbClr val="000000"/>
                </a:solidFill>
                <a:uFill>
                  <a:solidFill>
                    <a:srgbClr val="ffffff"/>
                  </a:solidFill>
                </a:uFill>
                <a:latin typeface="Calibri"/>
              </a:rPr>
              <a:t>Batch gradient descent for ML</a:t>
            </a:r>
            <a:endParaRPr b="0" lang="en-US" sz="2190" spc="-1" strike="noStrike">
              <a:solidFill>
                <a:srgbClr val="000000"/>
              </a:solidFill>
              <a:uFill>
                <a:solidFill>
                  <a:srgbClr val="ffffff"/>
                </a:solidFill>
              </a:uFill>
              <a:latin typeface="Calibri"/>
            </a:endParaRPr>
          </a:p>
        </p:txBody>
      </p:sp>
      <p:sp>
        <p:nvSpPr>
          <p:cNvPr id="256" name="TextShape 2"/>
          <p:cNvSpPr txBox="1"/>
          <p:nvPr/>
        </p:nvSpPr>
        <p:spPr>
          <a:xfrm>
            <a:off x="504000" y="1764000"/>
            <a:ext cx="9071640" cy="4988880"/>
          </a:xfrm>
          <a:prstGeom prst="rect">
            <a:avLst/>
          </a:prstGeom>
          <a:noFill/>
          <a:ln>
            <a:noFill/>
          </a:ln>
        </p:spPr>
        <p:txBody>
          <a:bodyPr/>
          <a:p>
            <a:pPr marL="343080" indent="-34272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Process all examples together in each step</a:t>
            </a:r>
            <a:endParaRPr b="0" lang="en-US" sz="3530" spc="-1" strike="noStrike">
              <a:solidFill>
                <a:srgbClr val="000000"/>
              </a:solidFill>
              <a:uFill>
                <a:solidFill>
                  <a:srgbClr val="ffffff"/>
                </a:solidFill>
              </a:uFill>
              <a:latin typeface="Calibri"/>
            </a:endParaRPr>
          </a:p>
          <a:p>
            <a:pPr>
              <a:lnSpc>
                <a:spcPct val="100000"/>
              </a:lnSpc>
            </a:pPr>
            <a:endParaRPr b="0" lang="en-US" sz="3530" spc="-1" strike="noStrike">
              <a:solidFill>
                <a:srgbClr val="000000"/>
              </a:solidFill>
              <a:uFill>
                <a:solidFill>
                  <a:srgbClr val="ffffff"/>
                </a:solidFill>
              </a:uFill>
              <a:latin typeface="Calibri"/>
            </a:endParaRPr>
          </a:p>
          <a:p>
            <a:pPr>
              <a:lnSpc>
                <a:spcPct val="100000"/>
              </a:lnSpc>
            </a:pPr>
            <a:endParaRPr b="0" lang="en-US" sz="3530" spc="-1" strike="noStrike">
              <a:solidFill>
                <a:srgbClr val="000000"/>
              </a:solidFill>
              <a:uFill>
                <a:solidFill>
                  <a:srgbClr val="ffffff"/>
                </a:solidFill>
              </a:uFill>
              <a:latin typeface="Calibri"/>
            </a:endParaRPr>
          </a:p>
          <a:p>
            <a:pPr>
              <a:lnSpc>
                <a:spcPct val="100000"/>
              </a:lnSpc>
            </a:pPr>
            <a:endParaRPr b="0" lang="en-US" sz="3530" spc="-1" strike="noStrike">
              <a:solidFill>
                <a:srgbClr val="000000"/>
              </a:solidFill>
              <a:uFill>
                <a:solidFill>
                  <a:srgbClr val="ffffff"/>
                </a:solidFill>
              </a:uFill>
              <a:latin typeface="Calibri"/>
            </a:endParaRPr>
          </a:p>
          <a:p>
            <a:pPr>
              <a:lnSpc>
                <a:spcPct val="100000"/>
              </a:lnSpc>
            </a:pPr>
            <a:endParaRPr b="0" lang="en-US" sz="3530" spc="-1" strike="noStrike">
              <a:solidFill>
                <a:srgbClr val="000000"/>
              </a:solidFill>
              <a:uFill>
                <a:solidFill>
                  <a:srgbClr val="ffffff"/>
                </a:solidFill>
              </a:uFill>
              <a:latin typeface="Calibri"/>
            </a:endParaRPr>
          </a:p>
          <a:p>
            <a:pPr marL="343080" indent="-34272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Entire training set examined at each step</a:t>
            </a:r>
            <a:endParaRPr b="0" lang="en-US" sz="3530" spc="-1" strike="noStrike">
              <a:solidFill>
                <a:srgbClr val="000000"/>
              </a:solidFill>
              <a:uFill>
                <a:solidFill>
                  <a:srgbClr val="ffffff"/>
                </a:solidFill>
              </a:uFill>
              <a:latin typeface="Calibri"/>
            </a:endParaRPr>
          </a:p>
          <a:p>
            <a:pPr marL="343080" indent="-34272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Very slow when </a:t>
            </a:r>
            <a:r>
              <a:rPr b="0" i="1" lang="en-US" sz="3200" spc="-1" strike="noStrike">
                <a:solidFill>
                  <a:srgbClr val="000000"/>
                </a:solidFill>
                <a:uFill>
                  <a:solidFill>
                    <a:srgbClr val="ffffff"/>
                  </a:solidFill>
                </a:uFill>
                <a:latin typeface="Calibri"/>
              </a:rPr>
              <a:t>n </a:t>
            </a:r>
            <a:r>
              <a:rPr b="0" lang="en-US" sz="3200" spc="-1" strike="noStrike">
                <a:solidFill>
                  <a:srgbClr val="000000"/>
                </a:solidFill>
                <a:uFill>
                  <a:solidFill>
                    <a:srgbClr val="ffffff"/>
                  </a:solidFill>
                </a:uFill>
                <a:latin typeface="Calibri"/>
              </a:rPr>
              <a:t>is very large</a:t>
            </a:r>
            <a:endParaRPr b="0" lang="en-US" sz="3530" spc="-1" strike="noStrike">
              <a:solidFill>
                <a:srgbClr val="000000"/>
              </a:solidFill>
              <a:uFill>
                <a:solidFill>
                  <a:srgbClr val="ffffff"/>
                </a:solidFill>
              </a:uFill>
              <a:latin typeface="Calibri"/>
            </a:endParaRPr>
          </a:p>
        </p:txBody>
      </p:sp>
      <p:pic>
        <p:nvPicPr>
          <p:cNvPr id="257" name="Picture 12" descr=""/>
          <p:cNvPicPr/>
          <p:nvPr/>
        </p:nvPicPr>
        <p:blipFill>
          <a:blip r:embed="rId1"/>
          <a:stretch/>
        </p:blipFill>
        <p:spPr>
          <a:xfrm>
            <a:off x="1819440" y="2728440"/>
            <a:ext cx="6064920" cy="1685520"/>
          </a:xfrm>
          <a:prstGeom prst="rect">
            <a:avLst/>
          </a:prstGeom>
          <a:ln>
            <a:noFill/>
          </a:ln>
        </p:spPr>
      </p:pic>
      <p:sp>
        <p:nvSpPr>
          <p:cNvPr id="258" name="CustomShape 3"/>
          <p:cNvSpPr/>
          <p:nvPr/>
        </p:nvSpPr>
        <p:spPr>
          <a:xfrm>
            <a:off x="504000" y="2286000"/>
            <a:ext cx="7999920" cy="2286000"/>
          </a:xfrm>
          <a:prstGeom prst="rect">
            <a:avLst/>
          </a:prstGeom>
          <a:solidFill>
            <a:srgbClr val="ffffff"/>
          </a:solidFill>
          <a:ln>
            <a:solidFill>
              <a:srgbClr val="ffffff"/>
            </a:solidFill>
          </a:ln>
        </p:spPr>
        <p:style>
          <a:lnRef idx="0"/>
          <a:fillRef idx="0"/>
          <a:effectRef idx="0"/>
          <a:fontRef idx="minor"/>
        </p:style>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Training Set</a:t>
            </a:r>
            <a:endParaRPr b="0" lang="en-US" sz="4400" spc="-1" strike="noStrike">
              <a:solidFill>
                <a:srgbClr val="000000"/>
              </a:solidFill>
              <a:uFill>
                <a:solidFill>
                  <a:srgbClr val="ffffff"/>
                </a:solidFill>
              </a:uFill>
              <a:latin typeface="Arial"/>
            </a:endParaRPr>
          </a:p>
        </p:txBody>
      </p:sp>
      <p:sp>
        <p:nvSpPr>
          <p:cNvPr id="260"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Training on multiple files simultaneously is good because it lowers risk of over-training</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Generally, the more data, the better.</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However, the more you have to label by hand, the less useful the machine learning is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Currently unclear if training can generalize to new training sets.</a:t>
            </a:r>
            <a:endParaRPr b="0" lang="en-US" sz="3200" spc="-1" strike="noStrike">
              <a:solidFill>
                <a:srgbClr val="000000"/>
              </a:solidFill>
              <a:uFill>
                <a:solidFill>
                  <a:srgbClr val="ffffff"/>
                </a:solidFill>
              </a:uFill>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 descr=""/>
          <p:cNvPicPr/>
          <p:nvPr/>
        </p:nvPicPr>
        <p:blipFill>
          <a:blip r:embed="rId1"/>
          <a:stretch/>
        </p:blipFill>
        <p:spPr>
          <a:xfrm>
            <a:off x="861480" y="3509280"/>
            <a:ext cx="8648280" cy="3714480"/>
          </a:xfrm>
          <a:prstGeom prst="rect">
            <a:avLst/>
          </a:prstGeom>
          <a:ln>
            <a:noFill/>
          </a:ln>
        </p:spPr>
      </p:pic>
      <p:sp>
        <p:nvSpPr>
          <p:cNvPr id="262" name="CustomShape 1"/>
          <p:cNvSpPr/>
          <p:nvPr/>
        </p:nvSpPr>
        <p:spPr>
          <a:xfrm>
            <a:off x="2011680" y="3931920"/>
            <a:ext cx="2011680" cy="91440"/>
          </a:xfrm>
          <a:prstGeom prst="rect">
            <a:avLst/>
          </a:prstGeom>
          <a:solidFill>
            <a:srgbClr val="ffffff"/>
          </a:solidFill>
          <a:ln>
            <a:solidFill>
              <a:srgbClr val="ffffff"/>
            </a:solidFill>
          </a:ln>
        </p:spPr>
        <p:style>
          <a:lnRef idx="0"/>
          <a:fillRef idx="0"/>
          <a:effectRef idx="0"/>
          <a:fontRef idx="minor"/>
        </p:style>
      </p:sp>
      <p:pic>
        <p:nvPicPr>
          <p:cNvPr id="263" name="" descr=""/>
          <p:cNvPicPr/>
          <p:nvPr/>
        </p:nvPicPr>
        <p:blipFill>
          <a:blip r:embed="rId2"/>
          <a:stretch/>
        </p:blipFill>
        <p:spPr>
          <a:xfrm>
            <a:off x="1375560" y="1260720"/>
            <a:ext cx="7895880" cy="4190760"/>
          </a:xfrm>
          <a:prstGeom prst="rect">
            <a:avLst/>
          </a:prstGeom>
          <a:ln>
            <a:noFill/>
          </a:ln>
        </p:spPr>
      </p:pic>
      <p:sp>
        <p:nvSpPr>
          <p:cNvPr id="264" name="TextShape 2"/>
          <p:cNvSpPr txBox="1"/>
          <p:nvPr/>
        </p:nvSpPr>
        <p:spPr>
          <a:xfrm>
            <a:off x="504360" y="20520"/>
            <a:ext cx="9071640" cy="1259640"/>
          </a:xfrm>
          <a:prstGeom prst="rect">
            <a:avLst/>
          </a:prstGeom>
          <a:noFill/>
          <a:ln>
            <a:noFill/>
          </a:ln>
        </p:spPr>
        <p:txBody>
          <a:bodyPr anchor="ctr"/>
          <a:p>
            <a:pPr algn="ctr">
              <a:lnSpc>
                <a:spcPct val="100000"/>
              </a:lnSpc>
            </a:pPr>
            <a:r>
              <a:rPr b="0" lang="en-US" sz="4400" spc="-1" strike="noStrike">
                <a:solidFill>
                  <a:srgbClr val="000000"/>
                </a:solidFill>
                <a:uFill>
                  <a:solidFill>
                    <a:srgbClr val="ffffff"/>
                  </a:solidFill>
                </a:uFill>
                <a:latin typeface="Calibri"/>
              </a:rPr>
              <a:t>Future Directions</a:t>
            </a:r>
            <a:endParaRPr b="0" lang="en-US" sz="4400" spc="-1" strike="noStrike">
              <a:solidFill>
                <a:srgbClr val="000000"/>
              </a:solidFill>
              <a:uFill>
                <a:solidFill>
                  <a:srgbClr val="ffffff"/>
                </a:solidFill>
              </a:uFill>
              <a:latin typeface="Arial"/>
            </a:endParaRPr>
          </a:p>
        </p:txBody>
      </p:sp>
      <p:sp>
        <p:nvSpPr>
          <p:cNvPr id="265" name="TextShape 3"/>
          <p:cNvSpPr txBox="1"/>
          <p:nvPr/>
        </p:nvSpPr>
        <p:spPr>
          <a:xfrm>
            <a:off x="1172520" y="941400"/>
            <a:ext cx="8154360" cy="430200"/>
          </a:xfrm>
          <a:prstGeom prst="rect">
            <a:avLst/>
          </a:prstGeom>
          <a:noFill/>
          <a:ln>
            <a:noFill/>
          </a:ln>
        </p:spPr>
        <p:txBody>
          <a:bodyPr lIns="90000" rIns="90000" tIns="45000" bIns="45000"/>
          <a:p>
            <a:pPr algn="ctr"/>
            <a:r>
              <a:rPr b="0" lang="en-US" sz="2200" spc="-1" strike="noStrike">
                <a:solidFill>
                  <a:srgbClr val="000000"/>
                </a:solidFill>
                <a:uFill>
                  <a:solidFill>
                    <a:srgbClr val="ffffff"/>
                  </a:solidFill>
                </a:uFill>
                <a:latin typeface="Calibri"/>
              </a:rPr>
              <a:t>One way to get more training sets is to distort data/synthesis new data</a:t>
            </a:r>
            <a:endParaRPr b="0" lang="en-US" sz="1800" spc="-1" strike="noStrike">
              <a:solidFill>
                <a:srgbClr val="000000"/>
              </a:solidFill>
              <a:uFill>
                <a:solidFill>
                  <a:srgbClr val="ffffff"/>
                </a:solidFill>
              </a:uFill>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 descr=""/>
          <p:cNvPicPr/>
          <p:nvPr/>
        </p:nvPicPr>
        <p:blipFill>
          <a:blip r:embed="rId1"/>
          <a:stretch/>
        </p:blipFill>
        <p:spPr>
          <a:xfrm>
            <a:off x="166320" y="1646640"/>
            <a:ext cx="9863280" cy="513936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 descr=""/>
          <p:cNvPicPr/>
          <p:nvPr/>
        </p:nvPicPr>
        <p:blipFill>
          <a:blip r:embed="rId1"/>
          <a:stretch/>
        </p:blipFill>
        <p:spPr>
          <a:xfrm>
            <a:off x="548640" y="1354680"/>
            <a:ext cx="8791200" cy="47718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Two main categories of</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machine learning</a:t>
            </a:r>
            <a:endParaRPr b="0" lang="en-US" sz="4400" spc="-1" strike="noStrike">
              <a:solidFill>
                <a:srgbClr val="000000"/>
              </a:solidFill>
              <a:uFill>
                <a:solidFill>
                  <a:srgbClr val="ffffff"/>
                </a:solidFill>
              </a:uFill>
              <a:latin typeface="Arial"/>
            </a:endParaRPr>
          </a:p>
        </p:txBody>
      </p:sp>
      <p:sp>
        <p:nvSpPr>
          <p:cNvPr id="83"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Machine learning can be broadly divided into two categories: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1.</a:t>
            </a:r>
            <a:r>
              <a:rPr b="0"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Supervised</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Computer is given Inputs and Desired Outputs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Computer learns how to “Map” Inputs→Outputs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2. Unsupervised</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Computer is only given Inputs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Computer learns patterns/features within Inputs</a:t>
            </a:r>
            <a:endParaRPr b="0" lang="en-US" sz="3200" spc="-1" strike="noStrike">
              <a:solidFill>
                <a:srgbClr val="000000"/>
              </a:solidFill>
              <a:uFill>
                <a:solidFill>
                  <a:srgbClr val="ffffff"/>
                </a:solidFill>
              </a:uFill>
              <a:latin typeface="Arial"/>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Free Resource to learn more about Machine Learning</a:t>
            </a:r>
            <a:endParaRPr b="0" lang="en-US" sz="4400" spc="-1" strike="noStrike">
              <a:solidFill>
                <a:srgbClr val="000000"/>
              </a:solidFill>
              <a:uFill>
                <a:solidFill>
                  <a:srgbClr val="ffffff"/>
                </a:solidFill>
              </a:uFill>
              <a:latin typeface="Arial"/>
            </a:endParaRPr>
          </a:p>
        </p:txBody>
      </p:sp>
      <p:sp>
        <p:nvSpPr>
          <p:cNvPr id="269"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hlinkClick r:id="rId1"/>
              </a:rPr>
              <a:t>https://www.coursera.org/learn/machine-learning</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Supervised Machine Learning to Identify Cells (Using Python)</a:t>
            </a:r>
            <a:endParaRPr b="0" lang="en-US" sz="4400" spc="-1" strike="noStrike">
              <a:solidFill>
                <a:srgbClr val="000000"/>
              </a:solidFill>
              <a:uFill>
                <a:solidFill>
                  <a:srgbClr val="ffffff"/>
                </a:solidFill>
              </a:uFill>
              <a:latin typeface="Arial"/>
            </a:endParaRPr>
          </a:p>
        </p:txBody>
      </p:sp>
      <p:sp>
        <p:nvSpPr>
          <p:cNvPr id="271" name="TextShape 2"/>
          <p:cNvSpPr txBox="1"/>
          <p:nvPr/>
        </p:nvSpPr>
        <p:spPr>
          <a:xfrm>
            <a:off x="504000" y="1769040"/>
            <a:ext cx="9071640" cy="4384440"/>
          </a:xfrm>
          <a:prstGeom prst="rect">
            <a:avLst/>
          </a:prstGeom>
          <a:noFill/>
          <a:ln>
            <a:noFill/>
          </a:ln>
        </p:spPr>
        <p:txBody>
          <a:bodyPr lIns="0" rIns="0" tIns="0" bIns="0" anchor="ctr"/>
          <a:p>
            <a:pPr algn="ctr"/>
            <a:r>
              <a:rPr b="0" lang="en-US" sz="3200" spc="-1" strike="noStrike">
                <a:solidFill>
                  <a:srgbClr val="000000"/>
                </a:solidFill>
                <a:uFill>
                  <a:solidFill>
                    <a:srgbClr val="ffffff"/>
                  </a:solidFill>
                </a:uFill>
                <a:latin typeface="Arial"/>
              </a:rPr>
              <a:t>Ben Kuebrich</a:t>
            </a:r>
            <a:endParaRPr b="0" lang="en-US" sz="3200" spc="-1" strike="noStrike">
              <a:solidFill>
                <a:srgbClr val="000000"/>
              </a:solidFill>
              <a:uFill>
                <a:solidFill>
                  <a:srgbClr val="ffffff"/>
                </a:solidFill>
              </a:uFill>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What is Python?</a:t>
            </a:r>
            <a:endParaRPr b="0" lang="en-US" sz="4400" spc="-1" strike="noStrike">
              <a:solidFill>
                <a:srgbClr val="000000"/>
              </a:solidFill>
              <a:uFill>
                <a:solidFill>
                  <a:srgbClr val="ffffff"/>
                </a:solidFill>
              </a:uFill>
              <a:latin typeface="Arial"/>
            </a:endParaRPr>
          </a:p>
        </p:txBody>
      </p:sp>
      <p:sp>
        <p:nvSpPr>
          <p:cNvPr id="273"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While MATLAB is more commonly used in science, but python is free, and because it is more flexible and powerful it is preferred by most programmers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Python is an easy-to-use programming language, with a large community, and many packages/libraries: pre-written commands for things like graphics, mathematics, gui, including sci-py</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 scipy library allows you to perform most of the commonly used MATLAB commands in Python.</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Installing Python (Anaconda Distribution)</a:t>
            </a:r>
            <a:endParaRPr b="0" lang="en-US" sz="4400" spc="-1" strike="noStrike">
              <a:solidFill>
                <a:srgbClr val="000000"/>
              </a:solidFill>
              <a:uFill>
                <a:solidFill>
                  <a:srgbClr val="ffffff"/>
                </a:solidFill>
              </a:uFill>
              <a:latin typeface="Arial"/>
            </a:endParaRPr>
          </a:p>
        </p:txBody>
      </p:sp>
      <p:sp>
        <p:nvSpPr>
          <p:cNvPr id="275"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Installation information can be found in: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\\LANDISK-HDD1\disk\ben\Ben-Cell-Labeler\Installation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Go to </a:t>
            </a:r>
            <a:r>
              <a:rPr b="0" lang="en-US" sz="2800" spc="-1" strike="noStrike">
                <a:solidFill>
                  <a:srgbClr val="000000"/>
                </a:solidFill>
                <a:uFill>
                  <a:solidFill>
                    <a:srgbClr val="ffffff"/>
                  </a:solidFill>
                </a:uFill>
                <a:latin typeface="Arial"/>
                <a:hlinkClick r:id="rId1"/>
              </a:rPr>
              <a:t>https://www.continuum.io/downloads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p:txBody>
      </p:sp>
      <p:pic>
        <p:nvPicPr>
          <p:cNvPr id="276" name="" descr=""/>
          <p:cNvPicPr/>
          <p:nvPr/>
        </p:nvPicPr>
        <p:blipFill>
          <a:blip r:embed="rId2"/>
          <a:stretch/>
        </p:blipFill>
        <p:spPr>
          <a:xfrm>
            <a:off x="1280160" y="3931920"/>
            <a:ext cx="7556760" cy="3349080"/>
          </a:xfrm>
          <a:prstGeom prst="rect">
            <a:avLst/>
          </a:prstGeom>
          <a:ln>
            <a:noFill/>
          </a:ln>
        </p:spPr>
      </p:pic>
      <p:sp>
        <p:nvSpPr>
          <p:cNvPr id="277" name="CustomShape 3"/>
          <p:cNvSpPr/>
          <p:nvPr/>
        </p:nvSpPr>
        <p:spPr>
          <a:xfrm>
            <a:off x="5419080" y="6035040"/>
            <a:ext cx="3447720" cy="457200"/>
          </a:xfrm>
          <a:prstGeom prst="ellipse">
            <a:avLst/>
          </a:prstGeom>
          <a:noFill/>
          <a:ln w="18360">
            <a:solidFill>
              <a:srgbClr val="c5000b"/>
            </a:solidFill>
            <a:round/>
          </a:ln>
        </p:spPr>
        <p:style>
          <a:lnRef idx="0"/>
          <a:fillRef idx="0"/>
          <a:effectRef idx="0"/>
          <a:fontRef idx="minor"/>
        </p:style>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Installing OpenCV</a:t>
            </a:r>
            <a:endParaRPr b="0" lang="en-US" sz="4400" spc="-1" strike="noStrike">
              <a:solidFill>
                <a:srgbClr val="000000"/>
              </a:solidFill>
              <a:uFill>
                <a:solidFill>
                  <a:srgbClr val="ffffff"/>
                </a:solidFill>
              </a:uFill>
              <a:latin typeface="Arial"/>
            </a:endParaRPr>
          </a:p>
        </p:txBody>
      </p:sp>
      <p:sp>
        <p:nvSpPr>
          <p:cNvPr id="279"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 Anaconda distribution comes with many packages pre-installed, but we want to install OpenCV an opensource ‘computer vision’ package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OpenCV can do image manipulation and analysis.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Again installation information can be found in: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\\LANDISK-HDD1\disk\ben\Ben-Cell-Labeler\Installation</a:t>
            </a:r>
            <a:endParaRPr b="0" lang="en-US" sz="3200" spc="-1" strike="noStrike">
              <a:solidFill>
                <a:srgbClr val="000000"/>
              </a:solidFill>
              <a:uFill>
                <a:solidFill>
                  <a:srgbClr val="ffffff"/>
                </a:solidFill>
              </a:uFill>
              <a:latin typeface="Arial"/>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Setting up the Folder to Train / Analyze</a:t>
            </a:r>
            <a:endParaRPr b="0" lang="en-US" sz="4400" spc="-1" strike="noStrike">
              <a:solidFill>
                <a:srgbClr val="000000"/>
              </a:solidFill>
              <a:uFill>
                <a:solidFill>
                  <a:srgbClr val="ffffff"/>
                </a:solidFill>
              </a:uFill>
              <a:latin typeface="Arial"/>
            </a:endParaRPr>
          </a:p>
        </p:txBody>
      </p:sp>
      <p:pic>
        <p:nvPicPr>
          <p:cNvPr id="281" name="" descr=""/>
          <p:cNvPicPr/>
          <p:nvPr/>
        </p:nvPicPr>
        <p:blipFill>
          <a:blip r:embed="rId1"/>
          <a:stretch/>
        </p:blipFill>
        <p:spPr>
          <a:xfrm>
            <a:off x="295560" y="1645920"/>
            <a:ext cx="7476840" cy="1933200"/>
          </a:xfrm>
          <a:prstGeom prst="rect">
            <a:avLst/>
          </a:prstGeom>
          <a:ln>
            <a:noFill/>
          </a:ln>
        </p:spPr>
      </p:pic>
      <p:pic>
        <p:nvPicPr>
          <p:cNvPr id="282" name="" descr=""/>
          <p:cNvPicPr/>
          <p:nvPr/>
        </p:nvPicPr>
        <p:blipFill>
          <a:blip r:embed="rId2"/>
          <a:stretch/>
        </p:blipFill>
        <p:spPr>
          <a:xfrm>
            <a:off x="218880" y="4614840"/>
            <a:ext cx="7438680" cy="1952280"/>
          </a:xfrm>
          <a:prstGeom prst="rect">
            <a:avLst/>
          </a:prstGeom>
          <a:ln>
            <a:noFill/>
          </a:ln>
        </p:spPr>
      </p:pic>
      <p:sp>
        <p:nvSpPr>
          <p:cNvPr id="283" name="TextShape 2"/>
          <p:cNvSpPr txBox="1"/>
          <p:nvPr/>
        </p:nvSpPr>
        <p:spPr>
          <a:xfrm>
            <a:off x="182880" y="3789000"/>
            <a:ext cx="7733520" cy="60228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Inside a new folder, Create a folder for each image</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Inside the folder, put the files, they must contain the characters ‘ch00’, etc. </a:t>
            </a:r>
            <a:endParaRPr b="0" lang="en-US" sz="1800" spc="-1" strike="noStrike">
              <a:solidFill>
                <a:srgbClr val="000000"/>
              </a:solidFill>
              <a:uFill>
                <a:solidFill>
                  <a:srgbClr val="ffffff"/>
                </a:solidFill>
              </a:uFill>
              <a:latin typeface="Arial"/>
            </a:endParaRPr>
          </a:p>
        </p:txBody>
      </p:sp>
      <p:sp>
        <p:nvSpPr>
          <p:cNvPr id="284" name="TextShape 3"/>
          <p:cNvSpPr txBox="1"/>
          <p:nvPr/>
        </p:nvSpPr>
        <p:spPr>
          <a:xfrm>
            <a:off x="0" y="6712920"/>
            <a:ext cx="10080000" cy="111420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 ch00 should contain hoechst, or whatever stain you want to analyze, if there is another file in the folder it will treat that as the merge and use that as the images to show true positives, etc.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in the main folder also put ‘.xmls’ in the same </a:t>
            </a:r>
            <a:r>
              <a:rPr b="1" lang="en-US" sz="1800" spc="-1" strike="noStrike">
                <a:solidFill>
                  <a:srgbClr val="000000"/>
                </a:solidFill>
                <a:uFill>
                  <a:solidFill>
                    <a:srgbClr val="ffffff"/>
                  </a:solidFill>
                </a:uFill>
                <a:latin typeface="Arial"/>
              </a:rPr>
              <a:t>alphabetical</a:t>
            </a:r>
            <a:r>
              <a:rPr b="0" lang="en-US" sz="1800" spc="-1" strike="noStrike">
                <a:solidFill>
                  <a:srgbClr val="000000"/>
                </a:solidFill>
                <a:uFill>
                  <a:solidFill>
                    <a:srgbClr val="ffffff"/>
                  </a:solidFill>
                </a:uFill>
                <a:latin typeface="Arial"/>
              </a:rPr>
              <a:t> order as the folders the correspond to</a:t>
            </a:r>
            <a:endParaRPr b="0" lang="en-US" sz="1800" spc="-1" strike="noStrike">
              <a:solidFill>
                <a:srgbClr val="000000"/>
              </a:solidFill>
              <a:uFill>
                <a:solidFill>
                  <a:srgbClr val="ffffff"/>
                </a:solidFill>
              </a:uFill>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255240" y="-15588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How to label files and generate the xml files</a:t>
            </a:r>
            <a:endParaRPr b="0" lang="en-US" sz="4400" spc="-1" strike="noStrike">
              <a:solidFill>
                <a:srgbClr val="000000"/>
              </a:solidFill>
              <a:uFill>
                <a:solidFill>
                  <a:srgbClr val="ffffff"/>
                </a:solidFill>
              </a:uFill>
              <a:latin typeface="Arial"/>
            </a:endParaRPr>
          </a:p>
        </p:txBody>
      </p:sp>
      <p:sp>
        <p:nvSpPr>
          <p:cNvPr id="286" name="TextShape 2"/>
          <p:cNvSpPr txBox="1"/>
          <p:nvPr/>
        </p:nvSpPr>
        <p:spPr>
          <a:xfrm>
            <a:off x="182880" y="5852160"/>
            <a:ext cx="10119960" cy="16261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 Hand-Label cells for the training images in Fiji using plugins&gt;analyze &gt; cell counter</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Hand label all the cells trying to click in the middle of the image.</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Include partially-cut off cells on the edge of the images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At the end click ‘save markers as .xml’</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in the main folder also put ‘.xmls’ in the same </a:t>
            </a:r>
            <a:r>
              <a:rPr b="1" lang="en-US" sz="1800" spc="-1" strike="noStrike">
                <a:solidFill>
                  <a:srgbClr val="000000"/>
                </a:solidFill>
                <a:uFill>
                  <a:solidFill>
                    <a:srgbClr val="ffffff"/>
                  </a:solidFill>
                </a:uFill>
                <a:latin typeface="Arial"/>
              </a:rPr>
              <a:t>alphabetical</a:t>
            </a:r>
            <a:r>
              <a:rPr b="0" lang="en-US" sz="1800" spc="-1" strike="noStrike">
                <a:solidFill>
                  <a:srgbClr val="000000"/>
                </a:solidFill>
                <a:uFill>
                  <a:solidFill>
                    <a:srgbClr val="ffffff"/>
                  </a:solidFill>
                </a:uFill>
                <a:latin typeface="Arial"/>
              </a:rPr>
              <a:t> order as the folders the correspond to</a:t>
            </a:r>
            <a:endParaRPr b="0" lang="en-US" sz="1800" spc="-1" strike="noStrike">
              <a:solidFill>
                <a:srgbClr val="000000"/>
              </a:solidFill>
              <a:uFill>
                <a:solidFill>
                  <a:srgbClr val="ffffff"/>
                </a:solidFill>
              </a:uFill>
              <a:latin typeface="Arial"/>
            </a:endParaRPr>
          </a:p>
        </p:txBody>
      </p:sp>
      <p:pic>
        <p:nvPicPr>
          <p:cNvPr id="287" name="" descr=""/>
          <p:cNvPicPr/>
          <p:nvPr/>
        </p:nvPicPr>
        <p:blipFill>
          <a:blip r:embed="rId1"/>
          <a:stretch/>
        </p:blipFill>
        <p:spPr>
          <a:xfrm>
            <a:off x="640080" y="1027440"/>
            <a:ext cx="5955480" cy="4824720"/>
          </a:xfrm>
          <a:prstGeom prst="rect">
            <a:avLst/>
          </a:prstGeom>
          <a:ln>
            <a:noFill/>
          </a:ln>
        </p:spPr>
      </p:pic>
      <p:sp>
        <p:nvSpPr>
          <p:cNvPr id="288" name="CustomShape 3"/>
          <p:cNvSpPr/>
          <p:nvPr/>
        </p:nvSpPr>
        <p:spPr>
          <a:xfrm>
            <a:off x="1218600" y="5176080"/>
            <a:ext cx="749520" cy="182880"/>
          </a:xfrm>
          <a:prstGeom prst="ellipse">
            <a:avLst/>
          </a:prstGeom>
          <a:noFill/>
          <a:ln w="18360">
            <a:solidFill>
              <a:srgbClr val="c5000b"/>
            </a:solidFill>
            <a:round/>
          </a:ln>
        </p:spPr>
        <p:style>
          <a:lnRef idx="0"/>
          <a:fillRef idx="0"/>
          <a:effectRef idx="0"/>
          <a:fontRef idx="minor"/>
        </p:style>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504000" y="-16488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Running a Python Program</a:t>
            </a:r>
            <a:endParaRPr b="0" lang="en-US" sz="4400" spc="-1" strike="noStrike">
              <a:solidFill>
                <a:srgbClr val="000000"/>
              </a:solidFill>
              <a:uFill>
                <a:solidFill>
                  <a:srgbClr val="ffffff"/>
                </a:solidFill>
              </a:uFill>
              <a:latin typeface="Arial"/>
            </a:endParaRPr>
          </a:p>
        </p:txBody>
      </p:sp>
      <p:pic>
        <p:nvPicPr>
          <p:cNvPr id="290" name="" descr=""/>
          <p:cNvPicPr/>
          <p:nvPr/>
        </p:nvPicPr>
        <p:blipFill>
          <a:blip r:embed="rId1"/>
          <a:stretch/>
        </p:blipFill>
        <p:spPr>
          <a:xfrm>
            <a:off x="182880" y="777600"/>
            <a:ext cx="2447640" cy="6629040"/>
          </a:xfrm>
          <a:prstGeom prst="rect">
            <a:avLst/>
          </a:prstGeom>
          <a:ln>
            <a:noFill/>
          </a:ln>
        </p:spPr>
      </p:pic>
      <p:pic>
        <p:nvPicPr>
          <p:cNvPr id="291" name="" descr=""/>
          <p:cNvPicPr/>
          <p:nvPr/>
        </p:nvPicPr>
        <p:blipFill>
          <a:blip r:embed="rId2"/>
          <a:stretch/>
        </p:blipFill>
        <p:spPr>
          <a:xfrm>
            <a:off x="2743200" y="822960"/>
            <a:ext cx="6295680" cy="2037960"/>
          </a:xfrm>
          <a:prstGeom prst="rect">
            <a:avLst/>
          </a:prstGeom>
          <a:ln>
            <a:noFill/>
          </a:ln>
        </p:spPr>
      </p:pic>
      <p:sp>
        <p:nvSpPr>
          <p:cNvPr id="292" name="TextShape 2"/>
          <p:cNvSpPr txBox="1"/>
          <p:nvPr/>
        </p:nvSpPr>
        <p:spPr>
          <a:xfrm>
            <a:off x="2834640" y="3108960"/>
            <a:ext cx="6766560" cy="469764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Folders can be navigated using commands:</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&gt;&gt; cd _______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a:t>
            </a:r>
            <a:r>
              <a:rPr b="0" lang="en-US" sz="1800" spc="-1" strike="noStrike">
                <a:solidFill>
                  <a:srgbClr val="000000"/>
                </a:solidFill>
                <a:uFill>
                  <a:solidFill>
                    <a:srgbClr val="ffffff"/>
                  </a:solidFill>
                </a:uFill>
                <a:latin typeface="Arial"/>
              </a:rPr>
              <a:t>#enters a folder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&gt;&gt; cd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a:t>
            </a:r>
            <a:r>
              <a:rPr b="0" lang="en-US" sz="1800" spc="-1" strike="noStrike">
                <a:solidFill>
                  <a:srgbClr val="000000"/>
                </a:solidFill>
                <a:uFill>
                  <a:solidFill>
                    <a:srgbClr val="ffffff"/>
                  </a:solidFill>
                </a:uFill>
                <a:latin typeface="Arial"/>
              </a:rPr>
              <a:t># goes back a folder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&gt;&gt; python _________.py</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a:t>
            </a:r>
            <a:r>
              <a:rPr b="0" lang="en-US" sz="1800" spc="-1" strike="noStrike">
                <a:solidFill>
                  <a:srgbClr val="000000"/>
                </a:solidFill>
                <a:uFill>
                  <a:solidFill>
                    <a:srgbClr val="ffffff"/>
                  </a:solidFill>
                </a:uFill>
                <a:latin typeface="Arial"/>
              </a:rPr>
              <a:t># opens a python program</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Once the program is running pressing “ctrl + c” together can abort it, sometimes you will have to press multiple times to get the program to stop if it is in the middle of a calculation.</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Selecting text pauses the program. Press enter to resume</a:t>
            </a:r>
            <a:endParaRPr b="0" lang="en-US" sz="1800" spc="-1" strike="noStrike">
              <a:solidFill>
                <a:srgbClr val="000000"/>
              </a:solidFill>
              <a:uFill>
                <a:solidFill>
                  <a:srgbClr val="ffffff"/>
                </a:solidFill>
              </a:uFill>
              <a:latin typeface="Arial"/>
            </a:endParaRPr>
          </a:p>
        </p:txBody>
      </p:sp>
      <p:sp>
        <p:nvSpPr>
          <p:cNvPr id="293" name="CustomShape 3"/>
          <p:cNvSpPr/>
          <p:nvPr/>
        </p:nvSpPr>
        <p:spPr>
          <a:xfrm>
            <a:off x="664200" y="3072960"/>
            <a:ext cx="1645920" cy="365760"/>
          </a:xfrm>
          <a:prstGeom prst="ellipse">
            <a:avLst/>
          </a:prstGeom>
          <a:noFill/>
          <a:ln w="18360">
            <a:solidFill>
              <a:srgbClr val="c5000b"/>
            </a:solidFill>
            <a:round/>
          </a:ln>
        </p:spPr>
        <p:style>
          <a:lnRef idx="0"/>
          <a:fillRef idx="0"/>
          <a:effectRef idx="0"/>
          <a:fontRef idx="minor"/>
        </p:style>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Running the Cell Labeler</a:t>
            </a:r>
            <a:endParaRPr b="0" lang="en-US" sz="4400" spc="-1" strike="noStrike">
              <a:solidFill>
                <a:srgbClr val="000000"/>
              </a:solidFill>
              <a:uFill>
                <a:solidFill>
                  <a:srgbClr val="ffffff"/>
                </a:solidFill>
              </a:uFill>
              <a:latin typeface="Arial"/>
            </a:endParaRPr>
          </a:p>
        </p:txBody>
      </p:sp>
      <p:sp>
        <p:nvSpPr>
          <p:cNvPr id="295"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Copy ‘ben-cell-labeler.py’ from </a:t>
            </a:r>
            <a:r>
              <a:rPr b="0" lang="en-US" sz="3200" spc="-1" strike="noStrike">
                <a:solidFill>
                  <a:srgbClr val="000000"/>
                </a:solidFill>
                <a:uFill>
                  <a:solidFill>
                    <a:srgbClr val="ffffff"/>
                  </a:solidFill>
                </a:uFill>
                <a:latin typeface="Arial"/>
                <a:hlinkClick r:id="rId1"/>
              </a:rPr>
              <a:t>\\LANDISK-HDD1\disk\ben\Ben-Cell-Labeler</a:t>
            </a:r>
            <a:r>
              <a:rPr b="0" lang="en-US" sz="3200" spc="-1" strike="noStrike">
                <a:solidFill>
                  <a:srgbClr val="000000"/>
                </a:solidFill>
                <a:uFill>
                  <a:solidFill>
                    <a:srgbClr val="ffffff"/>
                  </a:solidFill>
                </a:uFill>
                <a:latin typeface="Arial"/>
              </a:rPr>
              <a:t> to a folder of your choice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Open the anaconda prompt and navigate to that folder as described on the previous slide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Type ‘python ben-cell-labeler.py’ to run the program</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An interface will appear: </a:t>
            </a:r>
            <a:endParaRPr b="0" lang="en-US" sz="3200" spc="-1" strike="noStrike">
              <a:solidFill>
                <a:srgbClr val="000000"/>
              </a:solidFill>
              <a:uFill>
                <a:solidFill>
                  <a:srgbClr val="ffffff"/>
                </a:solidFill>
              </a:uFill>
              <a:latin typeface="Arial"/>
            </a:endParaRPr>
          </a:p>
        </p:txBody>
      </p:sp>
      <p:pic>
        <p:nvPicPr>
          <p:cNvPr id="296" name="" descr=""/>
          <p:cNvPicPr/>
          <p:nvPr/>
        </p:nvPicPr>
        <p:blipFill>
          <a:blip r:embed="rId2"/>
          <a:stretch/>
        </p:blipFill>
        <p:spPr>
          <a:xfrm>
            <a:off x="5486400" y="5212080"/>
            <a:ext cx="4300560" cy="192024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Using the GUI</a:t>
            </a:r>
            <a:endParaRPr b="0" lang="en-US" sz="4400" spc="-1" strike="noStrike">
              <a:solidFill>
                <a:srgbClr val="000000"/>
              </a:solidFill>
              <a:uFill>
                <a:solidFill>
                  <a:srgbClr val="ffffff"/>
                </a:solidFill>
              </a:uFill>
              <a:latin typeface="Arial"/>
            </a:endParaRPr>
          </a:p>
        </p:txBody>
      </p:sp>
      <p:sp>
        <p:nvSpPr>
          <p:cNvPr id="298" name="TextShape 2"/>
          <p:cNvSpPr txBox="1"/>
          <p:nvPr/>
        </p:nvSpPr>
        <p:spPr>
          <a:xfrm>
            <a:off x="4114800" y="1769040"/>
            <a:ext cx="54608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Copy and paste in the folder you are using</a:t>
            </a:r>
            <a:endParaRPr b="0" lang="en-US" sz="3200" spc="-1" strike="noStrike">
              <a:solidFill>
                <a:srgbClr val="000000"/>
              </a:solidFill>
              <a:uFill>
                <a:solidFill>
                  <a:srgbClr val="ffffff"/>
                </a:solidFill>
              </a:uFill>
              <a:latin typeface="Arial"/>
            </a:endParaRPr>
          </a:p>
        </p:txBody>
      </p:sp>
      <p:pic>
        <p:nvPicPr>
          <p:cNvPr id="299" name="" descr=""/>
          <p:cNvPicPr/>
          <p:nvPr/>
        </p:nvPicPr>
        <p:blipFill>
          <a:blip r:embed="rId1"/>
          <a:stretch/>
        </p:blipFill>
        <p:spPr>
          <a:xfrm>
            <a:off x="88560" y="2286000"/>
            <a:ext cx="4026240" cy="2286000"/>
          </a:xfrm>
          <a:prstGeom prst="rect">
            <a:avLst/>
          </a:prstGeom>
          <a:ln>
            <a:noFill/>
          </a:ln>
        </p:spPr>
      </p:pic>
      <p:sp>
        <p:nvSpPr>
          <p:cNvPr id="300" name="CustomShape 3"/>
          <p:cNvSpPr/>
          <p:nvPr/>
        </p:nvSpPr>
        <p:spPr>
          <a:xfrm>
            <a:off x="-37440" y="2596320"/>
            <a:ext cx="1645920" cy="182880"/>
          </a:xfrm>
          <a:prstGeom prst="ellipse">
            <a:avLst/>
          </a:prstGeom>
          <a:noFill/>
          <a:ln w="18360">
            <a:solidFill>
              <a:srgbClr val="c5000b"/>
            </a:solidFill>
            <a:round/>
          </a:ln>
        </p:spPr>
        <p:style>
          <a:lnRef idx="0"/>
          <a:fillRef idx="0"/>
          <a:effectRef idx="0"/>
          <a:fontRef idx="minor"/>
        </p:style>
      </p:sp>
      <p:sp>
        <p:nvSpPr>
          <p:cNvPr id="301" name="Line 4"/>
          <p:cNvSpPr/>
          <p:nvPr/>
        </p:nvSpPr>
        <p:spPr>
          <a:xfrm flipV="1">
            <a:off x="1737360" y="2011680"/>
            <a:ext cx="2377440" cy="640080"/>
          </a:xfrm>
          <a:prstGeom prst="line">
            <a:avLst/>
          </a:prstGeom>
          <a:ln>
            <a:solidFill>
              <a:srgbClr val="000000"/>
            </a:solidFill>
            <a:tailEnd len="med" type="triangle" w="med"/>
          </a:ln>
        </p:spPr>
        <p:style>
          <a:lnRef idx="0"/>
          <a:fillRef idx="0"/>
          <a:effectRef idx="0"/>
          <a:fontRef idx="minor"/>
        </p:style>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1554480" y="91440"/>
            <a:ext cx="768096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Supervised</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Approach</a:t>
            </a:r>
            <a:endParaRPr b="0" lang="en-US" sz="4400" spc="-1" strike="noStrike">
              <a:solidFill>
                <a:srgbClr val="000000"/>
              </a:solidFill>
              <a:uFill>
                <a:solidFill>
                  <a:srgbClr val="ffffff"/>
                </a:solidFill>
              </a:uFill>
              <a:latin typeface="Arial"/>
            </a:endParaRPr>
          </a:p>
        </p:txBody>
      </p:sp>
      <p:sp>
        <p:nvSpPr>
          <p:cNvPr id="85" name="TextShape 2"/>
          <p:cNvSpPr txBox="1"/>
          <p:nvPr/>
        </p:nvSpPr>
        <p:spPr>
          <a:xfrm>
            <a:off x="138240" y="1554480"/>
            <a:ext cx="4890960" cy="554616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Computer is given </a:t>
            </a:r>
            <a:r>
              <a:rPr b="1" lang="en-US" sz="3200" spc="-1" strike="noStrike">
                <a:solidFill>
                  <a:srgbClr val="000000"/>
                </a:solidFill>
                <a:uFill>
                  <a:solidFill>
                    <a:srgbClr val="ffffff"/>
                  </a:solidFill>
                </a:uFill>
                <a:latin typeface="Arial"/>
              </a:rPr>
              <a:t>Inputs</a:t>
            </a:r>
            <a:r>
              <a:rPr b="0" lang="en-US" sz="3200" spc="-1" strike="noStrike">
                <a:solidFill>
                  <a:srgbClr val="000000"/>
                </a:solidFill>
                <a:uFill>
                  <a:solidFill>
                    <a:srgbClr val="ffffff"/>
                  </a:solidFill>
                </a:uFill>
                <a:latin typeface="Arial"/>
              </a:rPr>
              <a:t> (IHC images):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and </a:t>
            </a:r>
            <a:r>
              <a:rPr b="1" lang="en-US" sz="3200" spc="-1" strike="noStrike">
                <a:solidFill>
                  <a:srgbClr val="000000"/>
                </a:solidFill>
                <a:uFill>
                  <a:solidFill>
                    <a:srgbClr val="ffffff"/>
                  </a:solidFill>
                </a:uFill>
                <a:latin typeface="Arial"/>
              </a:rPr>
              <a:t>Desired Outputs</a:t>
            </a:r>
            <a:r>
              <a:rPr b="0" lang="en-US" sz="3200" spc="-1" strike="noStrike">
                <a:solidFill>
                  <a:srgbClr val="000000"/>
                </a:solidFill>
                <a:uFill>
                  <a:solidFill>
                    <a:srgbClr val="ffffff"/>
                  </a:solidFill>
                </a:uFill>
                <a:latin typeface="Arial"/>
              </a:rPr>
              <a:t> (Coordinates of cells within the images):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and the computer</a:t>
            </a:r>
            <a:r>
              <a:rPr b="1" lang="en-US" sz="3200" spc="-1" strike="noStrike">
                <a:solidFill>
                  <a:srgbClr val="000000"/>
                </a:solidFill>
                <a:uFill>
                  <a:solidFill>
                    <a:srgbClr val="ffffff"/>
                  </a:solidFill>
                </a:uFill>
                <a:latin typeface="Arial"/>
              </a:rPr>
              <a:t> learns how to “Map” Inputs→Outputs</a:t>
            </a:r>
            <a:r>
              <a:rPr b="0" lang="en-US" sz="3200" spc="-1" strike="noStrike">
                <a:solidFill>
                  <a:srgbClr val="000000"/>
                </a:solidFill>
                <a:uFill>
                  <a:solidFill>
                    <a:srgbClr val="ffffff"/>
                  </a:solidFill>
                </a:uFill>
                <a:latin typeface="Arial"/>
              </a:rPr>
              <a:t> (Learns which features of the IHC images should be labeled as cells):</a:t>
            </a:r>
            <a:endParaRPr b="0" lang="en-US" sz="3200" spc="-1" strike="noStrike">
              <a:solidFill>
                <a:srgbClr val="000000"/>
              </a:solidFill>
              <a:uFill>
                <a:solidFill>
                  <a:srgbClr val="ffffff"/>
                </a:solidFill>
              </a:uFill>
              <a:latin typeface="Arial"/>
            </a:endParaRPr>
          </a:p>
        </p:txBody>
      </p:sp>
      <p:pic>
        <p:nvPicPr>
          <p:cNvPr id="86" name="" descr=""/>
          <p:cNvPicPr/>
          <p:nvPr/>
        </p:nvPicPr>
        <p:blipFill>
          <a:blip r:embed="rId1"/>
          <a:stretch/>
        </p:blipFill>
        <p:spPr>
          <a:xfrm>
            <a:off x="5012640" y="91440"/>
            <a:ext cx="5031360" cy="2468880"/>
          </a:xfrm>
          <a:prstGeom prst="rect">
            <a:avLst/>
          </a:prstGeom>
          <a:ln>
            <a:noFill/>
          </a:ln>
        </p:spPr>
      </p:pic>
      <p:pic>
        <p:nvPicPr>
          <p:cNvPr id="87" name="" descr=""/>
          <p:cNvPicPr/>
          <p:nvPr/>
        </p:nvPicPr>
        <p:blipFill>
          <a:blip r:embed="rId2"/>
          <a:stretch/>
        </p:blipFill>
        <p:spPr>
          <a:xfrm>
            <a:off x="5012640" y="5084640"/>
            <a:ext cx="5031360" cy="2468880"/>
          </a:xfrm>
          <a:prstGeom prst="rect">
            <a:avLst/>
          </a:prstGeom>
          <a:ln>
            <a:noFill/>
          </a:ln>
        </p:spPr>
      </p:pic>
      <p:pic>
        <p:nvPicPr>
          <p:cNvPr id="88" name="" descr=""/>
          <p:cNvPicPr/>
          <p:nvPr/>
        </p:nvPicPr>
        <p:blipFill>
          <a:blip r:embed="rId3"/>
          <a:stretch/>
        </p:blipFill>
        <p:spPr>
          <a:xfrm>
            <a:off x="5012640" y="2579760"/>
            <a:ext cx="5031360" cy="2468880"/>
          </a:xfrm>
          <a:prstGeom prst="rect">
            <a:avLst/>
          </a:prstGeom>
          <a:ln>
            <a:noFill/>
          </a:ln>
        </p:spPr>
      </p:pic>
    </p:spTree>
  </p:cSld>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Using the GUI</a:t>
            </a:r>
            <a:endParaRPr b="0" lang="en-US" sz="4400" spc="-1" strike="noStrike">
              <a:solidFill>
                <a:srgbClr val="000000"/>
              </a:solidFill>
              <a:uFill>
                <a:solidFill>
                  <a:srgbClr val="ffffff"/>
                </a:solidFill>
              </a:uFill>
              <a:latin typeface="Arial"/>
            </a:endParaRPr>
          </a:p>
        </p:txBody>
      </p:sp>
      <p:sp>
        <p:nvSpPr>
          <p:cNvPr id="303" name="TextShape 2"/>
          <p:cNvSpPr txBox="1"/>
          <p:nvPr/>
        </p:nvSpPr>
        <p:spPr>
          <a:xfrm>
            <a:off x="4114800" y="1769040"/>
            <a:ext cx="54608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Copy and paste in the folder you are using</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If you want the image to start using previously defined variables paste them here.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Variables trained on hoechst images with few overlapping cells: </a:t>
            </a:r>
            <a:r>
              <a:rPr b="0" lang="en-US" sz="1500" spc="-1" strike="noStrike">
                <a:solidFill>
                  <a:srgbClr val="000000"/>
                </a:solidFill>
                <a:uFill>
                  <a:solidFill>
                    <a:srgbClr val="ffffff"/>
                  </a:solidFill>
                </a:uFill>
                <a:latin typeface="Arial"/>
              </a:rPr>
              <a:t>-565,47,40,45,33,49,35,20,33,36,34,-1,0,-1,0,32,28,28,31,-12,0,45,62,1,0,58,9,13,5,23,23,-26,12,49,111,47,32,43,0,27,18,18,29,-6,0,7,4,3,1,1,0,2,3,6,3,5,1,4,8,-4,3,18,12,16,12,10,13,22,21,21,10,21,16,16,18,78,60,24,0,16,40,15,20,7,15</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p:txBody>
      </p:sp>
      <p:pic>
        <p:nvPicPr>
          <p:cNvPr id="304" name="" descr=""/>
          <p:cNvPicPr/>
          <p:nvPr/>
        </p:nvPicPr>
        <p:blipFill>
          <a:blip r:embed="rId1"/>
          <a:stretch/>
        </p:blipFill>
        <p:spPr>
          <a:xfrm>
            <a:off x="88560" y="2286000"/>
            <a:ext cx="4026240" cy="2286000"/>
          </a:xfrm>
          <a:prstGeom prst="rect">
            <a:avLst/>
          </a:prstGeom>
          <a:ln>
            <a:noFill/>
          </a:ln>
        </p:spPr>
      </p:pic>
      <p:sp>
        <p:nvSpPr>
          <p:cNvPr id="305" name="CustomShape 3"/>
          <p:cNvSpPr/>
          <p:nvPr/>
        </p:nvSpPr>
        <p:spPr>
          <a:xfrm>
            <a:off x="-79560" y="2834640"/>
            <a:ext cx="1645920" cy="182880"/>
          </a:xfrm>
          <a:prstGeom prst="ellipse">
            <a:avLst/>
          </a:prstGeom>
          <a:noFill/>
          <a:ln w="18360">
            <a:solidFill>
              <a:srgbClr val="c5000b"/>
            </a:solidFill>
            <a:round/>
          </a:ln>
        </p:spPr>
        <p:style>
          <a:lnRef idx="0"/>
          <a:fillRef idx="0"/>
          <a:effectRef idx="0"/>
          <a:fontRef idx="minor"/>
        </p:style>
      </p:sp>
      <p:sp>
        <p:nvSpPr>
          <p:cNvPr id="306" name="Line 4"/>
          <p:cNvSpPr/>
          <p:nvPr/>
        </p:nvSpPr>
        <p:spPr>
          <a:xfrm>
            <a:off x="1566360" y="3017520"/>
            <a:ext cx="2731320" cy="0"/>
          </a:xfrm>
          <a:prstGeom prst="line">
            <a:avLst/>
          </a:prstGeom>
          <a:ln>
            <a:solidFill>
              <a:srgbClr val="000000"/>
            </a:solidFill>
            <a:tailEnd len="med" type="triangle" w="med"/>
          </a:ln>
        </p:spPr>
        <p:style>
          <a:lnRef idx="0"/>
          <a:fillRef idx="0"/>
          <a:effectRef idx="0"/>
          <a:fontRef idx="minor"/>
        </p:style>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Using the GUI</a:t>
            </a:r>
            <a:endParaRPr b="0" lang="en-US" sz="4400" spc="-1" strike="noStrike">
              <a:solidFill>
                <a:srgbClr val="000000"/>
              </a:solidFill>
              <a:uFill>
                <a:solidFill>
                  <a:srgbClr val="ffffff"/>
                </a:solidFill>
              </a:uFill>
              <a:latin typeface="Arial"/>
            </a:endParaRPr>
          </a:p>
        </p:txBody>
      </p:sp>
      <p:sp>
        <p:nvSpPr>
          <p:cNvPr id="308" name="TextShape 2"/>
          <p:cNvSpPr txBox="1"/>
          <p:nvPr/>
        </p:nvSpPr>
        <p:spPr>
          <a:xfrm>
            <a:off x="4114800" y="1769040"/>
            <a:ext cx="5760720" cy="5637600"/>
          </a:xfrm>
          <a:prstGeom prst="rect">
            <a:avLst/>
          </a:prstGeom>
          <a:noFill/>
          <a:ln>
            <a:noFill/>
          </a:ln>
        </p:spPr>
        <p:txBody>
          <a:bodyPr lIns="0" rIns="0" tIns="0" bIns="0"/>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2400" spc="-1" strike="noStrike">
                <a:solidFill>
                  <a:srgbClr val="000000"/>
                </a:solidFill>
                <a:uFill>
                  <a:solidFill>
                    <a:srgbClr val="ffffff"/>
                  </a:solidFill>
                </a:uFill>
                <a:latin typeface="Arial"/>
              </a:rPr>
              <a:t>Starting delta</a:t>
            </a:r>
            <a:r>
              <a:rPr b="0" lang="en-US" sz="2400" spc="-1" strike="noStrike">
                <a:solidFill>
                  <a:srgbClr val="000000"/>
                </a:solidFill>
                <a:uFill>
                  <a:solidFill>
                    <a:srgbClr val="ffffff"/>
                  </a:solidFill>
                </a:uFill>
                <a:latin typeface="Arial"/>
              </a:rPr>
              <a:t>, how big of steps to take.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2400" spc="-1" strike="noStrike">
                <a:solidFill>
                  <a:srgbClr val="000000"/>
                </a:solidFill>
                <a:uFill>
                  <a:solidFill>
                    <a:srgbClr val="ffffff"/>
                  </a:solidFill>
                </a:uFill>
                <a:latin typeface="Arial"/>
              </a:rPr>
              <a:t>Rounds after stuck</a:t>
            </a:r>
            <a:r>
              <a:rPr b="0" lang="en-US" sz="2400" spc="-1" strike="noStrike">
                <a:solidFill>
                  <a:srgbClr val="000000"/>
                </a:solidFill>
                <a:uFill>
                  <a:solidFill>
                    <a:srgbClr val="ffffff"/>
                  </a:solidFill>
                </a:uFill>
                <a:latin typeface="Arial"/>
              </a:rPr>
              <a:t>, how many times it tries increasing the step size to get out of local minimums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2400" spc="-1" strike="noStrike">
                <a:solidFill>
                  <a:srgbClr val="000000"/>
                </a:solidFill>
                <a:uFill>
                  <a:solidFill>
                    <a:srgbClr val="ffffff"/>
                  </a:solidFill>
                </a:uFill>
                <a:latin typeface="Arial"/>
              </a:rPr>
              <a:t>Randomize</a:t>
            </a:r>
            <a:r>
              <a:rPr b="0" lang="en-US" sz="2400" spc="-1" strike="noStrike">
                <a:solidFill>
                  <a:srgbClr val="000000"/>
                </a:solidFill>
                <a:uFill>
                  <a:solidFill>
                    <a:srgbClr val="ffffff"/>
                  </a:solidFill>
                </a:uFill>
                <a:latin typeface="Arial"/>
              </a:rPr>
              <a:t>, after it increases the step size if it can’t find a better set of variables.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400" spc="-1" strike="noStrike">
                <a:solidFill>
                  <a:srgbClr val="000000"/>
                </a:solidFill>
                <a:uFill>
                  <a:solidFill>
                    <a:srgbClr val="ffffff"/>
                  </a:solidFill>
                </a:uFill>
                <a:latin typeface="Arial"/>
              </a:rPr>
              <a:t>If randomize = 0: it will stop</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400" spc="-1" strike="noStrike">
                <a:solidFill>
                  <a:srgbClr val="000000"/>
                </a:solidFill>
                <a:uFill>
                  <a:solidFill>
                    <a:srgbClr val="ffffff"/>
                  </a:solidFill>
                </a:uFill>
                <a:latin typeface="Arial"/>
              </a:rPr>
              <a:t>If randomize &gt; 0: it will increase and decrease each variable by the amount in this box, and then start the whole process over again</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p:txBody>
      </p:sp>
      <p:pic>
        <p:nvPicPr>
          <p:cNvPr id="309" name="" descr=""/>
          <p:cNvPicPr/>
          <p:nvPr/>
        </p:nvPicPr>
        <p:blipFill>
          <a:blip r:embed="rId1"/>
          <a:stretch/>
        </p:blipFill>
        <p:spPr>
          <a:xfrm>
            <a:off x="88560" y="2286000"/>
            <a:ext cx="4026240" cy="2286000"/>
          </a:xfrm>
          <a:prstGeom prst="rect">
            <a:avLst/>
          </a:prstGeom>
          <a:ln>
            <a:noFill/>
          </a:ln>
        </p:spPr>
      </p:pic>
      <p:sp>
        <p:nvSpPr>
          <p:cNvPr id="310" name="CustomShape 3"/>
          <p:cNvSpPr/>
          <p:nvPr/>
        </p:nvSpPr>
        <p:spPr>
          <a:xfrm>
            <a:off x="-164880" y="3108960"/>
            <a:ext cx="2200680" cy="640080"/>
          </a:xfrm>
          <a:prstGeom prst="ellipse">
            <a:avLst/>
          </a:prstGeom>
          <a:noFill/>
          <a:ln w="18360">
            <a:solidFill>
              <a:srgbClr val="c5000b"/>
            </a:solidFill>
            <a:round/>
          </a:ln>
        </p:spPr>
        <p:style>
          <a:lnRef idx="0"/>
          <a:fillRef idx="0"/>
          <a:effectRef idx="0"/>
          <a:fontRef idx="minor"/>
        </p:style>
      </p:sp>
      <p:sp>
        <p:nvSpPr>
          <p:cNvPr id="311" name="Line 4"/>
          <p:cNvSpPr/>
          <p:nvPr/>
        </p:nvSpPr>
        <p:spPr>
          <a:xfrm flipV="1">
            <a:off x="1920240" y="2560320"/>
            <a:ext cx="2286000" cy="640080"/>
          </a:xfrm>
          <a:prstGeom prst="line">
            <a:avLst/>
          </a:prstGeom>
          <a:ln>
            <a:solidFill>
              <a:srgbClr val="000000"/>
            </a:solidFill>
            <a:tailEnd len="med" type="triangle" w="med"/>
          </a:ln>
        </p:spPr>
        <p:style>
          <a:lnRef idx="0"/>
          <a:fillRef idx="0"/>
          <a:effectRef idx="0"/>
          <a:fontRef idx="minor"/>
        </p:style>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Using the GUI</a:t>
            </a:r>
            <a:endParaRPr b="0" lang="en-US" sz="4400" spc="-1" strike="noStrike">
              <a:solidFill>
                <a:srgbClr val="000000"/>
              </a:solidFill>
              <a:uFill>
                <a:solidFill>
                  <a:srgbClr val="ffffff"/>
                </a:solidFill>
              </a:uFill>
              <a:latin typeface="Arial"/>
            </a:endParaRPr>
          </a:p>
        </p:txBody>
      </p:sp>
      <p:sp>
        <p:nvSpPr>
          <p:cNvPr id="313" name="TextShape 2"/>
          <p:cNvSpPr txBox="1"/>
          <p:nvPr/>
        </p:nvSpPr>
        <p:spPr>
          <a:xfrm>
            <a:off x="4042800" y="1741320"/>
            <a:ext cx="5760720" cy="5637600"/>
          </a:xfrm>
          <a:prstGeom prst="rect">
            <a:avLst/>
          </a:prstGeom>
          <a:noFill/>
          <a:ln>
            <a:noFill/>
          </a:ln>
        </p:spPr>
        <p:txBody>
          <a:bodyPr lIns="0" rIns="0" tIns="0" bIns="0"/>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Cost equation: equation that the program tries to minimize: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 of FPs it counts * fpWeight </a:t>
            </a:r>
            <a:r>
              <a:rPr b="1" lang="en-US" sz="24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 of TPS it counts * tpWeight)</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Higher fpWeight value will make the algorithm more sensitive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Higher tpWeight value makes the algorithm more accurate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Seems to be harder to find TPs than to eliminate FPs, so it may be best to first train with a higher TP weight: fpWeight=1</a:t>
            </a:r>
            <a:endParaRPr b="0" lang="en-US" sz="3200" spc="-1" strike="noStrike">
              <a:solidFill>
                <a:srgbClr val="000000"/>
              </a:solidFill>
              <a:uFill>
                <a:solidFill>
                  <a:srgbClr val="ffffff"/>
                </a:solidFill>
              </a:uFill>
              <a:latin typeface="Arial"/>
            </a:endParaRPr>
          </a:p>
          <a:p>
            <a:pPr lvl="7" marL="3456000" indent="-216000">
              <a:buClr>
                <a:srgbClr val="000000"/>
              </a:buClr>
              <a:buSzPct val="45000"/>
              <a:buFont typeface="Wingdings" charset="2"/>
              <a:buChar char=""/>
            </a:pPr>
            <a:r>
              <a:rPr b="0" lang="en-US" sz="2400" spc="-1" strike="noStrike">
                <a:solidFill>
                  <a:srgbClr val="000000"/>
                </a:solidFill>
                <a:uFill>
                  <a:solidFill>
                    <a:srgbClr val="ffffff"/>
                  </a:solidFill>
                </a:uFill>
                <a:latin typeface="Arial"/>
              </a:rPr>
              <a:t>           </a:t>
            </a:r>
            <a:r>
              <a:rPr b="0" lang="en-US" sz="2400" spc="-1" strike="noStrike">
                <a:solidFill>
                  <a:srgbClr val="000000"/>
                </a:solidFill>
                <a:uFill>
                  <a:solidFill>
                    <a:srgbClr val="ffffff"/>
                  </a:solidFill>
                </a:uFill>
                <a:latin typeface="Arial"/>
              </a:rPr>
              <a:t>tpWeight=10</a:t>
            </a:r>
            <a:endParaRPr b="0" lang="en-US" sz="2000" spc="-1" strike="noStrike">
              <a:solidFill>
                <a:srgbClr val="000000"/>
              </a:solidFill>
              <a:uFill>
                <a:solidFill>
                  <a:srgbClr val="ffffff"/>
                </a:solidFill>
              </a:uFill>
              <a:latin typeface="Arial"/>
            </a:endParaRPr>
          </a:p>
          <a:p>
            <a:pPr lvl="7" marL="3456000" indent="-216000">
              <a:buClr>
                <a:srgbClr val="000000"/>
              </a:buClr>
              <a:buSzPct val="45000"/>
              <a:buFont typeface="Wingdings" charset="2"/>
              <a:buChar char=""/>
            </a:pPr>
            <a:endParaRPr b="0" lang="en-US" sz="20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p:txBody>
      </p:sp>
      <p:pic>
        <p:nvPicPr>
          <p:cNvPr id="314" name="" descr=""/>
          <p:cNvPicPr/>
          <p:nvPr/>
        </p:nvPicPr>
        <p:blipFill>
          <a:blip r:embed="rId1"/>
          <a:stretch/>
        </p:blipFill>
        <p:spPr>
          <a:xfrm>
            <a:off x="88560" y="2286000"/>
            <a:ext cx="4026240" cy="2286000"/>
          </a:xfrm>
          <a:prstGeom prst="rect">
            <a:avLst/>
          </a:prstGeom>
          <a:ln>
            <a:noFill/>
          </a:ln>
        </p:spPr>
      </p:pic>
      <p:sp>
        <p:nvSpPr>
          <p:cNvPr id="315" name="CustomShape 3"/>
          <p:cNvSpPr/>
          <p:nvPr/>
        </p:nvSpPr>
        <p:spPr>
          <a:xfrm>
            <a:off x="0" y="3657600"/>
            <a:ext cx="2292120" cy="182880"/>
          </a:xfrm>
          <a:prstGeom prst="ellipse">
            <a:avLst/>
          </a:prstGeom>
          <a:noFill/>
          <a:ln w="18360">
            <a:solidFill>
              <a:srgbClr val="c5000b"/>
            </a:solidFill>
            <a:round/>
          </a:ln>
        </p:spPr>
        <p:style>
          <a:lnRef idx="0"/>
          <a:fillRef idx="0"/>
          <a:effectRef idx="0"/>
          <a:fontRef idx="minor"/>
        </p:style>
      </p:sp>
      <p:sp>
        <p:nvSpPr>
          <p:cNvPr id="316" name="Line 4"/>
          <p:cNvSpPr/>
          <p:nvPr/>
        </p:nvSpPr>
        <p:spPr>
          <a:xfrm flipV="1">
            <a:off x="822960" y="2651760"/>
            <a:ext cx="3474720" cy="1005840"/>
          </a:xfrm>
          <a:prstGeom prst="line">
            <a:avLst/>
          </a:prstGeom>
          <a:ln>
            <a:solidFill>
              <a:srgbClr val="000000"/>
            </a:solidFill>
            <a:tailEnd len="med" type="triangle" w="med"/>
          </a:ln>
        </p:spPr>
        <p:style>
          <a:lnRef idx="0"/>
          <a:fillRef idx="0"/>
          <a:effectRef idx="0"/>
          <a:fontRef idx="minor"/>
        </p:style>
      </p:sp>
      <p:sp>
        <p:nvSpPr>
          <p:cNvPr id="317" name="Line 5"/>
          <p:cNvSpPr/>
          <p:nvPr/>
        </p:nvSpPr>
        <p:spPr>
          <a:xfrm flipV="1">
            <a:off x="1280160" y="3291840"/>
            <a:ext cx="5577840" cy="457200"/>
          </a:xfrm>
          <a:prstGeom prst="line">
            <a:avLst/>
          </a:prstGeom>
          <a:ln>
            <a:solidFill>
              <a:srgbClr val="000000"/>
            </a:solidFill>
            <a:tailEnd len="med" type="triangle" w="med"/>
          </a:ln>
        </p:spPr>
        <p:style>
          <a:lnRef idx="0"/>
          <a:fillRef idx="0"/>
          <a:effectRef idx="0"/>
          <a:fontRef idx="minor"/>
        </p:style>
      </p:sp>
      <p:sp>
        <p:nvSpPr>
          <p:cNvPr id="318" name="Line 6"/>
          <p:cNvSpPr/>
          <p:nvPr/>
        </p:nvSpPr>
        <p:spPr>
          <a:xfrm>
            <a:off x="2011680" y="3749040"/>
            <a:ext cx="4937760" cy="0"/>
          </a:xfrm>
          <a:prstGeom prst="line">
            <a:avLst/>
          </a:prstGeom>
          <a:ln>
            <a:solidFill>
              <a:srgbClr val="000000"/>
            </a:solidFill>
            <a:tailEnd len="med" type="triangle" w="med"/>
          </a:ln>
        </p:spPr>
        <p:style>
          <a:lnRef idx="0"/>
          <a:fillRef idx="0"/>
          <a:effectRef idx="0"/>
          <a:fontRef idx="minor"/>
        </p:style>
      </p:sp>
      <p:sp>
        <p:nvSpPr>
          <p:cNvPr id="319" name="TextShape 7"/>
          <p:cNvSpPr txBox="1"/>
          <p:nvPr/>
        </p:nvSpPr>
        <p:spPr>
          <a:xfrm>
            <a:off x="4366800" y="7243200"/>
            <a:ext cx="532584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Then Afterwards train with fpWeight=1, tpWeight=1</a:t>
            </a:r>
            <a:endParaRPr b="0" lang="en-US" sz="1800" spc="-1" strike="noStrike">
              <a:solidFill>
                <a:srgbClr val="000000"/>
              </a:solidFill>
              <a:uFill>
                <a:solidFill>
                  <a:srgbClr val="ffffff"/>
                </a:solidFill>
              </a:uFill>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Using the GUI</a:t>
            </a:r>
            <a:endParaRPr b="0" lang="en-US" sz="4400" spc="-1" strike="noStrike">
              <a:solidFill>
                <a:srgbClr val="000000"/>
              </a:solidFill>
              <a:uFill>
                <a:solidFill>
                  <a:srgbClr val="ffffff"/>
                </a:solidFill>
              </a:uFill>
              <a:latin typeface="Arial"/>
            </a:endParaRPr>
          </a:p>
        </p:txBody>
      </p:sp>
      <p:sp>
        <p:nvSpPr>
          <p:cNvPr id="321" name="TextShape 2"/>
          <p:cNvSpPr txBox="1"/>
          <p:nvPr/>
        </p:nvSpPr>
        <p:spPr>
          <a:xfrm>
            <a:off x="4042800" y="1741320"/>
            <a:ext cx="5760720" cy="5637600"/>
          </a:xfrm>
          <a:prstGeom prst="rect">
            <a:avLst/>
          </a:prstGeom>
          <a:noFill/>
          <a:ln>
            <a:noFill/>
          </a:ln>
        </p:spPr>
        <p:txBody>
          <a:bodyPr lIns="0" rIns="0" tIns="0" bIns="0"/>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Test mode:</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400" spc="-1" strike="noStrike">
                <a:solidFill>
                  <a:srgbClr val="000000"/>
                </a:solidFill>
                <a:uFill>
                  <a:solidFill>
                    <a:srgbClr val="ffffff"/>
                  </a:solidFill>
                </a:uFill>
                <a:latin typeface="Arial"/>
              </a:rPr>
              <a:t>If unchecked, it will do training.</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400" spc="-1" strike="noStrike">
                <a:solidFill>
                  <a:srgbClr val="000000"/>
                </a:solidFill>
                <a:uFill>
                  <a:solidFill>
                    <a:srgbClr val="ffffff"/>
                  </a:solidFill>
                </a:uFill>
                <a:latin typeface="Arial"/>
              </a:rPr>
              <a:t>If checked, it will test </a:t>
            </a:r>
            <a:r>
              <a:rPr b="1" lang="en-US" sz="2400" spc="-1" strike="noStrike">
                <a:solidFill>
                  <a:srgbClr val="000000"/>
                </a:solidFill>
                <a:uFill>
                  <a:solidFill>
                    <a:srgbClr val="ffffff"/>
                  </a:solidFill>
                </a:uFill>
                <a:latin typeface="Arial"/>
              </a:rPr>
              <a:t>labeled files </a:t>
            </a:r>
            <a:r>
              <a:rPr b="0" lang="en-US" sz="2400" spc="-1" strike="noStrike">
                <a:solidFill>
                  <a:srgbClr val="000000"/>
                </a:solidFill>
                <a:uFill>
                  <a:solidFill>
                    <a:srgbClr val="ffffff"/>
                  </a:solidFill>
                </a:uFill>
                <a:latin typeface="Arial"/>
              </a:rPr>
              <a:t>to see the sensitivity and accuracy </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Analyze mode:</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400" spc="-1" strike="noStrike">
                <a:solidFill>
                  <a:srgbClr val="000000"/>
                </a:solidFill>
                <a:uFill>
                  <a:solidFill>
                    <a:srgbClr val="ffffff"/>
                  </a:solidFill>
                </a:uFill>
                <a:latin typeface="Arial"/>
              </a:rPr>
              <a:t>If checked, will analyze </a:t>
            </a:r>
            <a:r>
              <a:rPr b="1" lang="en-US" sz="2400" spc="-1" strike="noStrike">
                <a:solidFill>
                  <a:srgbClr val="000000"/>
                </a:solidFill>
                <a:uFill>
                  <a:solidFill>
                    <a:srgbClr val="ffffff"/>
                  </a:solidFill>
                </a:uFill>
                <a:latin typeface="Arial"/>
              </a:rPr>
              <a:t>unlabeled files</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400" spc="-1" strike="noStrike">
                <a:solidFill>
                  <a:srgbClr val="000000"/>
                </a:solidFill>
                <a:uFill>
                  <a:solidFill>
                    <a:srgbClr val="ffffff"/>
                  </a:solidFill>
                </a:uFill>
                <a:latin typeface="Arial"/>
              </a:rPr>
              <a:t>Analyze only area of cells that fall in minimum radius: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400" spc="-1" strike="noStrike">
                <a:solidFill>
                  <a:srgbClr val="000000"/>
                </a:solidFill>
                <a:uFill>
                  <a:solidFill>
                    <a:srgbClr val="ffffff"/>
                  </a:solidFill>
                </a:uFill>
                <a:latin typeface="Arial"/>
              </a:rPr>
              <a:t>This averages the staining intensity only of the area shown inside the light pink circle</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endParaRPr b="0" lang="en-US" sz="2800" spc="-1" strike="noStrike">
              <a:solidFill>
                <a:srgbClr val="000000"/>
              </a:solidFill>
              <a:uFill>
                <a:solidFill>
                  <a:srgbClr val="ffffff"/>
                </a:solidFill>
              </a:uFill>
              <a:latin typeface="Arial"/>
            </a:endParaRPr>
          </a:p>
        </p:txBody>
      </p:sp>
      <p:pic>
        <p:nvPicPr>
          <p:cNvPr id="322" name="" descr=""/>
          <p:cNvPicPr/>
          <p:nvPr/>
        </p:nvPicPr>
        <p:blipFill>
          <a:blip r:embed="rId1"/>
          <a:stretch/>
        </p:blipFill>
        <p:spPr>
          <a:xfrm>
            <a:off x="88560" y="2286000"/>
            <a:ext cx="4026240" cy="2286000"/>
          </a:xfrm>
          <a:prstGeom prst="rect">
            <a:avLst/>
          </a:prstGeom>
          <a:ln>
            <a:noFill/>
          </a:ln>
        </p:spPr>
      </p:pic>
      <p:sp>
        <p:nvSpPr>
          <p:cNvPr id="323" name="CustomShape 3"/>
          <p:cNvSpPr/>
          <p:nvPr/>
        </p:nvSpPr>
        <p:spPr>
          <a:xfrm>
            <a:off x="1846800" y="3657600"/>
            <a:ext cx="2310120" cy="1280160"/>
          </a:xfrm>
          <a:prstGeom prst="ellipse">
            <a:avLst/>
          </a:prstGeom>
          <a:noFill/>
          <a:ln w="18360">
            <a:solidFill>
              <a:srgbClr val="c5000b"/>
            </a:solidFill>
            <a:round/>
          </a:ln>
        </p:spPr>
        <p:style>
          <a:lnRef idx="0"/>
          <a:fillRef idx="0"/>
          <a:effectRef idx="0"/>
          <a:fontRef idx="minor"/>
        </p:style>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After analysis:</a:t>
            </a:r>
            <a:endParaRPr b="0" lang="en-US" sz="4400" spc="-1" strike="noStrike">
              <a:solidFill>
                <a:srgbClr val="000000"/>
              </a:solidFill>
              <a:uFill>
                <a:solidFill>
                  <a:srgbClr val="ffffff"/>
                </a:solidFill>
              </a:uFill>
              <a:latin typeface="Arial"/>
            </a:endParaRPr>
          </a:p>
        </p:txBody>
      </p:sp>
      <p:sp>
        <p:nvSpPr>
          <p:cNvPr id="325"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 the folder, files named as cellvalues0.txt, cellvalues1.txt, etc. contain staining information in comma-separated-value format that can be opened in excel.</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These values are also labeled with unique cellID numbers, which can be referenced to images saved as LabeledImages0.tif, LabeledImages1.tif.</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The order of these files corresponds to the alphabetical order of the folders you originally set up.</a:t>
            </a:r>
            <a:endParaRPr b="0" lang="en-US" sz="2800" spc="-1" strike="noStrike">
              <a:solidFill>
                <a:srgbClr val="000000"/>
              </a:solidFill>
              <a:uFill>
                <a:solidFill>
                  <a:srgbClr val="ffffff"/>
                </a:solidFill>
              </a:uFill>
              <a:latin typeface="Arial"/>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438120" y="-9144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Cell Values</a:t>
            </a:r>
            <a:endParaRPr b="0" lang="en-US" sz="4400" spc="-1" strike="noStrike">
              <a:solidFill>
                <a:srgbClr val="000000"/>
              </a:solidFill>
              <a:uFill>
                <a:solidFill>
                  <a:srgbClr val="ffffff"/>
                </a:solidFill>
              </a:uFill>
              <a:latin typeface="Arial"/>
            </a:endParaRPr>
          </a:p>
        </p:txBody>
      </p:sp>
      <p:pic>
        <p:nvPicPr>
          <p:cNvPr id="327" name="" descr=""/>
          <p:cNvPicPr/>
          <p:nvPr/>
        </p:nvPicPr>
        <p:blipFill>
          <a:blip r:embed="rId1"/>
          <a:stretch/>
        </p:blipFill>
        <p:spPr>
          <a:xfrm>
            <a:off x="274320" y="914400"/>
            <a:ext cx="5400360" cy="1704600"/>
          </a:xfrm>
          <a:prstGeom prst="rect">
            <a:avLst/>
          </a:prstGeom>
          <a:ln>
            <a:noFill/>
          </a:ln>
        </p:spPr>
      </p:pic>
      <p:pic>
        <p:nvPicPr>
          <p:cNvPr id="328" name="" descr=""/>
          <p:cNvPicPr/>
          <p:nvPr/>
        </p:nvPicPr>
        <p:blipFill>
          <a:blip r:embed="rId2"/>
          <a:stretch/>
        </p:blipFill>
        <p:spPr>
          <a:xfrm>
            <a:off x="274320" y="2560320"/>
            <a:ext cx="4943160" cy="2304720"/>
          </a:xfrm>
          <a:prstGeom prst="rect">
            <a:avLst/>
          </a:prstGeom>
          <a:ln>
            <a:noFill/>
          </a:ln>
        </p:spPr>
      </p:pic>
      <p:pic>
        <p:nvPicPr>
          <p:cNvPr id="329" name="" descr=""/>
          <p:cNvPicPr/>
          <p:nvPr/>
        </p:nvPicPr>
        <p:blipFill>
          <a:blip r:embed="rId3"/>
          <a:stretch/>
        </p:blipFill>
        <p:spPr>
          <a:xfrm>
            <a:off x="179280" y="4937760"/>
            <a:ext cx="5581440" cy="233316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 descr=""/>
          <p:cNvPicPr/>
          <p:nvPr/>
        </p:nvPicPr>
        <p:blipFill>
          <a:blip r:embed="rId1"/>
          <a:stretch/>
        </p:blipFill>
        <p:spPr>
          <a:xfrm>
            <a:off x="0" y="182880"/>
            <a:ext cx="10027800" cy="3566160"/>
          </a:xfrm>
          <a:prstGeom prst="rect">
            <a:avLst/>
          </a:prstGeom>
          <a:ln>
            <a:noFill/>
          </a:ln>
        </p:spPr>
      </p:pic>
      <p:pic>
        <p:nvPicPr>
          <p:cNvPr id="331" name="" descr=""/>
          <p:cNvPicPr/>
          <p:nvPr/>
        </p:nvPicPr>
        <p:blipFill>
          <a:blip r:embed="rId2"/>
          <a:stretch/>
        </p:blipFill>
        <p:spPr>
          <a:xfrm>
            <a:off x="3924720" y="4187520"/>
            <a:ext cx="2933280" cy="3219120"/>
          </a:xfrm>
          <a:prstGeom prst="rect">
            <a:avLst/>
          </a:prstGeom>
          <a:ln>
            <a:noFill/>
          </a:ln>
        </p:spPr>
      </p:pic>
      <p:sp>
        <p:nvSpPr>
          <p:cNvPr id="332" name="Line 1"/>
          <p:cNvSpPr/>
          <p:nvPr/>
        </p:nvSpPr>
        <p:spPr>
          <a:xfrm flipH="1">
            <a:off x="5212080" y="3291840"/>
            <a:ext cx="1280160" cy="1097280"/>
          </a:xfrm>
          <a:prstGeom prst="line">
            <a:avLst/>
          </a:prstGeom>
          <a:ln>
            <a:solidFill>
              <a:srgbClr val="cc0000"/>
            </a:solidFill>
            <a:tailEnd len="med" type="triangle" w="med"/>
          </a:ln>
        </p:spPr>
        <p:style>
          <a:lnRef idx="0"/>
          <a:fillRef idx="0"/>
          <a:effectRef idx="0"/>
          <a:fontRef idx="minor"/>
        </p:style>
      </p:sp>
      <p:sp>
        <p:nvSpPr>
          <p:cNvPr id="333" name="Line 2"/>
          <p:cNvSpPr/>
          <p:nvPr/>
        </p:nvSpPr>
        <p:spPr>
          <a:xfrm flipH="1">
            <a:off x="4389120" y="3749040"/>
            <a:ext cx="2468880" cy="548640"/>
          </a:xfrm>
          <a:prstGeom prst="line">
            <a:avLst/>
          </a:prstGeom>
          <a:ln>
            <a:solidFill>
              <a:srgbClr val="cc0000"/>
            </a:solidFill>
            <a:tailEnd len="med" type="triangle" w="med"/>
          </a:ln>
        </p:spPr>
        <p:style>
          <a:lnRef idx="0"/>
          <a:fillRef idx="0"/>
          <a:effectRef idx="0"/>
          <a:fontRef idx="minor"/>
        </p:style>
      </p:sp>
      <p:sp>
        <p:nvSpPr>
          <p:cNvPr id="334" name="CustomShape 3"/>
          <p:cNvSpPr/>
          <p:nvPr/>
        </p:nvSpPr>
        <p:spPr>
          <a:xfrm>
            <a:off x="6327360" y="3072960"/>
            <a:ext cx="2310120" cy="365760"/>
          </a:xfrm>
          <a:prstGeom prst="ellipse">
            <a:avLst/>
          </a:prstGeom>
          <a:noFill/>
          <a:ln w="18360">
            <a:solidFill>
              <a:srgbClr val="c5000b"/>
            </a:solidFill>
            <a:round/>
          </a:ln>
        </p:spPr>
        <p:style>
          <a:lnRef idx="0"/>
          <a:fillRef idx="0"/>
          <a:effectRef idx="0"/>
          <a:fontRef idx="minor"/>
        </p:style>
      </p:sp>
      <p:sp>
        <p:nvSpPr>
          <p:cNvPr id="335" name="CustomShape 4"/>
          <p:cNvSpPr/>
          <p:nvPr/>
        </p:nvSpPr>
        <p:spPr>
          <a:xfrm>
            <a:off x="6327360" y="3383640"/>
            <a:ext cx="2310120" cy="365400"/>
          </a:xfrm>
          <a:prstGeom prst="ellipse">
            <a:avLst/>
          </a:prstGeom>
          <a:noFill/>
          <a:ln w="18360">
            <a:solidFill>
              <a:srgbClr val="c5000b"/>
            </a:solidFill>
            <a:round/>
          </a:ln>
        </p:spPr>
        <p:style>
          <a:lnRef idx="0"/>
          <a:fillRef idx="0"/>
          <a:effectRef idx="0"/>
          <a:fontRef idx="minor"/>
        </p:style>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Using Python to Edit/Understand the Program</a:t>
            </a:r>
            <a:endParaRPr b="0" lang="en-US" sz="4400" spc="-1" strike="noStrike">
              <a:solidFill>
                <a:srgbClr val="000000"/>
              </a:solidFill>
              <a:uFill>
                <a:solidFill>
                  <a:srgbClr val="ffffff"/>
                </a:solidFill>
              </a:uFill>
              <a:latin typeface="Arial"/>
            </a:endParaRPr>
          </a:p>
        </p:txBody>
      </p:sp>
      <p:sp>
        <p:nvSpPr>
          <p:cNvPr id="337" name="TextShape 2"/>
          <p:cNvSpPr txBox="1"/>
          <p:nvPr/>
        </p:nvSpPr>
        <p:spPr>
          <a:xfrm>
            <a:off x="504000" y="1769040"/>
            <a:ext cx="9071640" cy="4384440"/>
          </a:xfrm>
          <a:prstGeom prst="rect">
            <a:avLst/>
          </a:prstGeom>
          <a:noFill/>
          <a:ln>
            <a:noFill/>
          </a:ln>
        </p:spPr>
        <p:txBody>
          <a:bodyPr lIns="0" rIns="0" tIns="0" bIns="0" anchor="ctr"/>
          <a:p>
            <a:pPr algn="ctr"/>
            <a:r>
              <a:rPr b="0" lang="en-US" sz="3200" spc="-1" strike="noStrike">
                <a:solidFill>
                  <a:srgbClr val="000000"/>
                </a:solidFill>
                <a:uFill>
                  <a:solidFill>
                    <a:srgbClr val="ffffff"/>
                  </a:solidFill>
                </a:uFill>
                <a:latin typeface="Arial"/>
              </a:rPr>
              <a:t>Ben Kuebrich</a:t>
            </a:r>
            <a:endParaRPr b="0" lang="en-US" sz="3200" spc="-1" strike="noStrike">
              <a:solidFill>
                <a:srgbClr val="000000"/>
              </a:solidFill>
              <a:uFill>
                <a:solidFill>
                  <a:srgbClr val="ffffff"/>
                </a:solidFill>
              </a:uFill>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Download and install sublime text as a text-editor</a:t>
            </a:r>
            <a:endParaRPr b="0" lang="en-US" sz="4400" spc="-1" strike="noStrike">
              <a:solidFill>
                <a:srgbClr val="000000"/>
              </a:solidFill>
              <a:uFill>
                <a:solidFill>
                  <a:srgbClr val="ffffff"/>
                </a:solidFill>
              </a:uFill>
              <a:latin typeface="Arial"/>
            </a:endParaRPr>
          </a:p>
        </p:txBody>
      </p:sp>
      <p:sp>
        <p:nvSpPr>
          <p:cNvPr id="339"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https://www.sublimetext.com/</a:t>
            </a:r>
            <a:endParaRPr b="0" lang="en-US" sz="3200" spc="-1" strike="noStrike">
              <a:solidFill>
                <a:srgbClr val="000000"/>
              </a:solidFill>
              <a:uFill>
                <a:solidFill>
                  <a:srgbClr val="ffffff"/>
                </a:solidFill>
              </a:uFill>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Editing Understanding the Program</a:t>
            </a:r>
            <a:endParaRPr b="0" lang="en-US" sz="4400" spc="-1" strike="noStrike">
              <a:solidFill>
                <a:srgbClr val="000000"/>
              </a:solidFill>
              <a:uFill>
                <a:solidFill>
                  <a:srgbClr val="ffffff"/>
                </a:solidFill>
              </a:uFill>
              <a:latin typeface="Arial"/>
            </a:endParaRPr>
          </a:p>
        </p:txBody>
      </p:sp>
      <p:sp>
        <p:nvSpPr>
          <p:cNvPr id="341" name="TextShape 2"/>
          <p:cNvSpPr txBox="1"/>
          <p:nvPr/>
        </p:nvSpPr>
        <p:spPr>
          <a:xfrm>
            <a:off x="3566160" y="1769040"/>
            <a:ext cx="600948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t>
            </a:r>
            <a:r>
              <a:rPr b="0" lang="en-US" sz="3200" spc="-1" strike="noStrike">
                <a:solidFill>
                  <a:srgbClr val="000000"/>
                </a:solidFill>
                <a:uFill>
                  <a:solidFill>
                    <a:srgbClr val="ffffff"/>
                  </a:solidFill>
                </a:uFill>
                <a:latin typeface="Arial"/>
              </a:rPr>
              <a:t>#’ - denotes a comment, program does not read this just place for notes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t>
            </a:r>
            <a:r>
              <a:rPr b="0" lang="en-US" sz="3200" spc="-1" strike="noStrike">
                <a:solidFill>
                  <a:srgbClr val="000000"/>
                </a:solidFill>
                <a:uFill>
                  <a:solidFill>
                    <a:srgbClr val="ffffff"/>
                  </a:solidFill>
                </a:uFill>
                <a:latin typeface="Arial"/>
              </a:rPr>
              <a:t>Import’ and ‘from’ are used to load packages, useful sets of pre-written commands for things like graphics, mathematics, gui</a:t>
            </a:r>
            <a:endParaRPr b="0" lang="en-US" sz="3200" spc="-1" strike="noStrike">
              <a:solidFill>
                <a:srgbClr val="000000"/>
              </a:solidFill>
              <a:uFill>
                <a:solidFill>
                  <a:srgbClr val="ffffff"/>
                </a:solidFill>
              </a:uFill>
              <a:latin typeface="Arial"/>
            </a:endParaRPr>
          </a:p>
        </p:txBody>
      </p:sp>
      <p:pic>
        <p:nvPicPr>
          <p:cNvPr id="342" name="" descr=""/>
          <p:cNvPicPr/>
          <p:nvPr/>
        </p:nvPicPr>
        <p:blipFill>
          <a:blip r:embed="rId1"/>
          <a:stretch/>
        </p:blipFill>
        <p:spPr>
          <a:xfrm>
            <a:off x="25200" y="1632960"/>
            <a:ext cx="3266640" cy="3304800"/>
          </a:xfrm>
          <a:prstGeom prst="rect">
            <a:avLst/>
          </a:prstGeom>
          <a:ln>
            <a:noFill/>
          </a:ln>
        </p:spPr>
      </p:pic>
      <p:sp>
        <p:nvSpPr>
          <p:cNvPr id="343" name="CustomShape 3"/>
          <p:cNvSpPr/>
          <p:nvPr/>
        </p:nvSpPr>
        <p:spPr>
          <a:xfrm>
            <a:off x="416160" y="3053520"/>
            <a:ext cx="1186560" cy="218520"/>
          </a:xfrm>
          <a:prstGeom prst="ellipse">
            <a:avLst/>
          </a:prstGeom>
          <a:noFill/>
          <a:ln w="18360">
            <a:solidFill>
              <a:srgbClr val="c5000b"/>
            </a:solidFill>
            <a:round/>
          </a:ln>
        </p:spPr>
        <p:style>
          <a:lnRef idx="0"/>
          <a:fillRef idx="0"/>
          <a:effectRef idx="0"/>
          <a:fontRef idx="minor"/>
        </p:style>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 descr=""/>
          <p:cNvPicPr/>
          <p:nvPr/>
        </p:nvPicPr>
        <p:blipFill>
          <a:blip r:embed="rId1"/>
          <a:stretch/>
        </p:blipFill>
        <p:spPr>
          <a:xfrm>
            <a:off x="1964520" y="1097280"/>
            <a:ext cx="6173640" cy="6400800"/>
          </a:xfrm>
          <a:prstGeom prst="rect">
            <a:avLst/>
          </a:prstGeom>
          <a:ln>
            <a:noFill/>
          </a:ln>
        </p:spPr>
      </p:pic>
      <p:sp>
        <p:nvSpPr>
          <p:cNvPr id="90" name="TextShape 1"/>
          <p:cNvSpPr txBox="1"/>
          <p:nvPr/>
        </p:nvSpPr>
        <p:spPr>
          <a:xfrm>
            <a:off x="390960" y="-105480"/>
            <a:ext cx="9393120" cy="175140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Once the Computer Learns,</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algorithm can be applied to new data</a:t>
            </a:r>
            <a:endParaRPr b="0" lang="en-US" sz="4400" spc="-1" strike="noStrike">
              <a:solidFill>
                <a:srgbClr val="000000"/>
              </a:solidFill>
              <a:uFill>
                <a:solidFill>
                  <a:srgbClr val="ffffff"/>
                </a:solidFill>
              </a:uFill>
              <a:latin typeface="Arial"/>
            </a:endParaRPr>
          </a:p>
        </p:txBody>
      </p:sp>
      <p:sp>
        <p:nvSpPr>
          <p:cNvPr id="91" name="TextShape 2"/>
          <p:cNvSpPr txBox="1"/>
          <p:nvPr/>
        </p:nvSpPr>
        <p:spPr>
          <a:xfrm>
            <a:off x="7315200" y="7151760"/>
            <a:ext cx="2742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Modified from Andrew Ng</a:t>
            </a:r>
            <a:endParaRPr b="0" lang="en-US" sz="1800" spc="-1" strike="noStrike">
              <a:solidFill>
                <a:srgbClr val="000000"/>
              </a:solidFill>
              <a:uFill>
                <a:solidFill>
                  <a:srgbClr val="ffffff"/>
                </a:solidFill>
              </a:uFill>
              <a:latin typeface="Arial"/>
            </a:endParaRPr>
          </a:p>
        </p:txBody>
      </p:sp>
      <p:sp>
        <p:nvSpPr>
          <p:cNvPr id="92" name="TextShape 3"/>
          <p:cNvSpPr txBox="1"/>
          <p:nvPr/>
        </p:nvSpPr>
        <p:spPr>
          <a:xfrm>
            <a:off x="6126480" y="2194560"/>
            <a:ext cx="1883160" cy="60228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(Hand-Labeled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Training Images)</a:t>
            </a:r>
            <a:endParaRPr b="0" lang="en-US" sz="1800" spc="-1" strike="noStrike">
              <a:solidFill>
                <a:srgbClr val="000000"/>
              </a:solidFill>
              <a:uFill>
                <a:solidFill>
                  <a:srgbClr val="ffffff"/>
                </a:solidFill>
              </a:uFill>
              <a:latin typeface="Arial"/>
            </a:endParaRPr>
          </a:p>
        </p:txBody>
      </p:sp>
      <p:sp>
        <p:nvSpPr>
          <p:cNvPr id="93" name="CustomShape 4"/>
          <p:cNvSpPr/>
          <p:nvPr/>
        </p:nvSpPr>
        <p:spPr>
          <a:xfrm>
            <a:off x="2286000" y="6400800"/>
            <a:ext cx="1645920" cy="822960"/>
          </a:xfrm>
          <a:prstGeom prst="rect">
            <a:avLst/>
          </a:prstGeom>
          <a:solidFill>
            <a:srgbClr val="ffffff"/>
          </a:solidFill>
          <a:ln>
            <a:solidFill>
              <a:srgbClr val="ffffff"/>
            </a:solidFill>
          </a:ln>
        </p:spPr>
        <p:style>
          <a:lnRef idx="0"/>
          <a:fillRef idx="0"/>
          <a:effectRef idx="0"/>
          <a:fontRef idx="minor"/>
        </p:style>
        <p:txBody>
          <a:bodyPr wrap="none" lIns="90000" rIns="90000" tIns="45000" bIns="45000" anchor="ctr"/>
          <a:p>
            <a:r>
              <a:rPr b="0" lang="en-US" sz="1800" spc="-1" strike="noStrike">
                <a:solidFill>
                  <a:srgbClr val="000000"/>
                </a:solidFill>
                <a:uFill>
                  <a:solidFill>
                    <a:srgbClr val="ffffff"/>
                  </a:solidFill>
                </a:uFill>
                <a:latin typeface="Arial"/>
              </a:rPr>
              <a:t>(Un-labeled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Test Images)</a:t>
            </a:r>
            <a:endParaRPr b="0" lang="en-US" sz="1800" spc="-1" strike="noStrike">
              <a:solidFill>
                <a:srgbClr val="000000"/>
              </a:solidFill>
              <a:uFill>
                <a:solidFill>
                  <a:srgbClr val="ffffff"/>
                </a:solidFill>
              </a:uFill>
              <a:latin typeface="Arial"/>
            </a:endParaRPr>
          </a:p>
        </p:txBody>
      </p:sp>
      <p:sp>
        <p:nvSpPr>
          <p:cNvPr id="94" name="CustomShape 5"/>
          <p:cNvSpPr/>
          <p:nvPr/>
        </p:nvSpPr>
        <p:spPr>
          <a:xfrm>
            <a:off x="2377440" y="6309360"/>
            <a:ext cx="1737360" cy="822960"/>
          </a:xfrm>
          <a:prstGeom prst="rect">
            <a:avLst/>
          </a:prstGeom>
          <a:solidFill>
            <a:srgbClr val="ffffff"/>
          </a:solidFill>
          <a:ln>
            <a:solidFill>
              <a:srgbClr val="ffffff"/>
            </a:solidFill>
          </a:ln>
        </p:spPr>
        <p:style>
          <a:lnRef idx="0"/>
          <a:fillRef idx="0"/>
          <a:effectRef idx="0"/>
          <a:fontRef idx="minor"/>
        </p:style>
        <p:txBody>
          <a:bodyPr wrap="none" lIns="90000" rIns="90000" tIns="45000" bIns="45000" anchor="ctr"/>
          <a:p>
            <a:r>
              <a:rPr b="0" lang="en-US" sz="1800" spc="-1" strike="noStrike">
                <a:solidFill>
                  <a:srgbClr val="000000"/>
                </a:solidFill>
                <a:uFill>
                  <a:solidFill>
                    <a:srgbClr val="ffffff"/>
                  </a:solidFill>
                </a:uFill>
                <a:latin typeface="Arial"/>
              </a:rPr>
              <a:t>(Un-labeled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Test Images)</a:t>
            </a:r>
            <a:endParaRPr b="0" lang="en-US" sz="1800" spc="-1" strike="noStrike">
              <a:solidFill>
                <a:srgbClr val="000000"/>
              </a:solidFill>
              <a:uFill>
                <a:solidFill>
                  <a:srgbClr val="ffffff"/>
                </a:solidFill>
              </a:uFill>
              <a:latin typeface="Arial"/>
            </a:endParaRPr>
          </a:p>
        </p:txBody>
      </p:sp>
      <p:sp>
        <p:nvSpPr>
          <p:cNvPr id="95" name="CustomShape 6"/>
          <p:cNvSpPr/>
          <p:nvPr/>
        </p:nvSpPr>
        <p:spPr>
          <a:xfrm>
            <a:off x="5852160" y="5577840"/>
            <a:ext cx="2286000" cy="1463040"/>
          </a:xfrm>
          <a:prstGeom prst="rect">
            <a:avLst/>
          </a:prstGeom>
          <a:solidFill>
            <a:srgbClr val="ffffff"/>
          </a:solidFill>
          <a:ln>
            <a:solidFill>
              <a:srgbClr val="ffffff"/>
            </a:solidFill>
          </a:ln>
        </p:spPr>
        <p:style>
          <a:lnRef idx="0"/>
          <a:fillRef idx="0"/>
          <a:effectRef idx="0"/>
          <a:fontRef idx="minor"/>
        </p:style>
        <p:txBody>
          <a:bodyPr wrap="none" lIns="90000" rIns="90000" tIns="45000" bIns="45000" anchor="ctr"/>
          <a:p>
            <a:r>
              <a:rPr b="0" lang="en-US" sz="1800" spc="-1" strike="noStrike">
                <a:solidFill>
                  <a:srgbClr val="000000"/>
                </a:solidFill>
                <a:uFill>
                  <a:solidFill>
                    <a:srgbClr val="ffffff"/>
                  </a:solidFill>
                </a:uFill>
                <a:latin typeface="Arial"/>
              </a:rPr>
              <a:t>(Machine-labeled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Test Images)</a:t>
            </a:r>
            <a:endParaRPr b="0" lang="en-US" sz="1800" spc="-1" strike="noStrike">
              <a:solidFill>
                <a:srgbClr val="000000"/>
              </a:solidFill>
              <a:uFill>
                <a:solidFill>
                  <a:srgbClr val="ffffff"/>
                </a:solidFill>
              </a:uFill>
              <a:latin typeface="Arial"/>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Set up GUI</a:t>
            </a:r>
            <a:endParaRPr b="0" lang="en-US" sz="4400" spc="-1" strike="noStrike">
              <a:solidFill>
                <a:srgbClr val="000000"/>
              </a:solidFill>
              <a:uFill>
                <a:solidFill>
                  <a:srgbClr val="ffffff"/>
                </a:solidFill>
              </a:uFill>
              <a:latin typeface="Arial"/>
            </a:endParaRPr>
          </a:p>
        </p:txBody>
      </p:sp>
      <p:sp>
        <p:nvSpPr>
          <p:cNvPr id="345" name="TextShape 2"/>
          <p:cNvSpPr txBox="1"/>
          <p:nvPr/>
        </p:nvSpPr>
        <p:spPr>
          <a:xfrm>
            <a:off x="5820120" y="1769040"/>
            <a:ext cx="3781080" cy="579096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Generates buttons and their actions</a:t>
            </a:r>
            <a:endParaRPr b="0" lang="en-US" sz="3200" spc="-1" strike="noStrike">
              <a:solidFill>
                <a:srgbClr val="000000"/>
              </a:solidFill>
              <a:uFill>
                <a:solidFill>
                  <a:srgbClr val="ffffff"/>
                </a:solidFill>
              </a:uFill>
              <a:latin typeface="Arial"/>
            </a:endParaRPr>
          </a:p>
        </p:txBody>
      </p:sp>
      <p:pic>
        <p:nvPicPr>
          <p:cNvPr id="346" name="" descr=""/>
          <p:cNvPicPr/>
          <p:nvPr/>
        </p:nvPicPr>
        <p:blipFill>
          <a:blip r:embed="rId1"/>
          <a:stretch/>
        </p:blipFill>
        <p:spPr>
          <a:xfrm>
            <a:off x="91440" y="1769040"/>
            <a:ext cx="5728680" cy="5728680"/>
          </a:xfrm>
          <a:prstGeom prst="rect">
            <a:avLst/>
          </a:prstGeom>
          <a:ln>
            <a:noFill/>
          </a:ln>
        </p:spPr>
      </p:pic>
      <p:pic>
        <p:nvPicPr>
          <p:cNvPr id="347" name="" descr=""/>
          <p:cNvPicPr/>
          <p:nvPr/>
        </p:nvPicPr>
        <p:blipFill>
          <a:blip r:embed="rId2"/>
          <a:stretch/>
        </p:blipFill>
        <p:spPr>
          <a:xfrm>
            <a:off x="5760720" y="3200400"/>
            <a:ext cx="4300560" cy="192024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Some Calculations Used Later</a:t>
            </a:r>
            <a:endParaRPr b="0" lang="en-US" sz="4400" spc="-1" strike="noStrike">
              <a:solidFill>
                <a:srgbClr val="000000"/>
              </a:solidFill>
              <a:uFill>
                <a:solidFill>
                  <a:srgbClr val="ffffff"/>
                </a:solidFill>
              </a:uFill>
              <a:latin typeface="Arial"/>
            </a:endParaRPr>
          </a:p>
        </p:txBody>
      </p:sp>
      <p:pic>
        <p:nvPicPr>
          <p:cNvPr id="349" name="" descr=""/>
          <p:cNvPicPr/>
          <p:nvPr/>
        </p:nvPicPr>
        <p:blipFill>
          <a:blip r:embed="rId1"/>
          <a:stretch/>
        </p:blipFill>
        <p:spPr>
          <a:xfrm>
            <a:off x="164160" y="1737360"/>
            <a:ext cx="4133520" cy="5095440"/>
          </a:xfrm>
          <a:prstGeom prst="rect">
            <a:avLst/>
          </a:prstGeom>
          <a:ln>
            <a:noFill/>
          </a:ln>
        </p:spPr>
      </p:pic>
      <p:sp>
        <p:nvSpPr>
          <p:cNvPr id="350" name="TextShape 2"/>
          <p:cNvSpPr txBox="1"/>
          <p:nvPr/>
        </p:nvSpPr>
        <p:spPr>
          <a:xfrm>
            <a:off x="4572000" y="2468880"/>
            <a:ext cx="4937760" cy="228600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 </a:t>
            </a:r>
            <a:r>
              <a:rPr b="0" i="1" lang="en-US" sz="1800" spc="-1" strike="noStrike">
                <a:solidFill>
                  <a:srgbClr val="000000"/>
                </a:solidFill>
                <a:uFill>
                  <a:solidFill>
                    <a:srgbClr val="ffffff"/>
                  </a:solidFill>
                </a:uFill>
                <a:latin typeface="Arial"/>
              </a:rPr>
              <a:t>def</a:t>
            </a:r>
            <a:r>
              <a:rPr b="0" lang="en-US" sz="1800" spc="-1" strike="noStrike">
                <a:solidFill>
                  <a:srgbClr val="000000"/>
                </a:solidFill>
                <a:uFill>
                  <a:solidFill>
                    <a:srgbClr val="ffffff"/>
                  </a:solidFill>
                </a:uFill>
                <a:latin typeface="Arial"/>
              </a:rPr>
              <a:t> starts a function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i="1" lang="en-US" sz="1800" spc="-1" strike="noStrike">
                <a:solidFill>
                  <a:srgbClr val="000000"/>
                </a:solidFill>
                <a:uFill>
                  <a:solidFill>
                    <a:srgbClr val="ffffff"/>
                  </a:solidFill>
                </a:uFill>
                <a:latin typeface="Arial"/>
              </a:rPr>
              <a:t>- </a:t>
            </a:r>
            <a:r>
              <a:rPr b="0" lang="en-US" sz="1800" spc="-1" strike="noStrike">
                <a:solidFill>
                  <a:srgbClr val="000000"/>
                </a:solidFill>
                <a:uFill>
                  <a:solidFill>
                    <a:srgbClr val="ffffff"/>
                  </a:solidFill>
                </a:uFill>
                <a:latin typeface="Arial"/>
              </a:rPr>
              <a:t>If a piece of code is used in many places, you can write it as a function you define in the beginning and then call on it later.</a:t>
            </a:r>
            <a:endParaRPr b="0" lang="en-US" sz="1800" spc="-1" strike="noStrike">
              <a:solidFill>
                <a:srgbClr val="000000"/>
              </a:solidFill>
              <a:uFill>
                <a:solidFill>
                  <a:srgbClr val="ffffff"/>
                </a:solidFill>
              </a:uFill>
              <a:latin typeface="Arial"/>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Find the average value of a stain within an area</a:t>
            </a:r>
            <a:endParaRPr b="0" lang="en-US" sz="4400" spc="-1" strike="noStrike">
              <a:solidFill>
                <a:srgbClr val="000000"/>
              </a:solidFill>
              <a:uFill>
                <a:solidFill>
                  <a:srgbClr val="ffffff"/>
                </a:solidFill>
              </a:uFill>
              <a:latin typeface="Arial"/>
            </a:endParaRPr>
          </a:p>
        </p:txBody>
      </p:sp>
      <p:sp>
        <p:nvSpPr>
          <p:cNvPr id="352" name="TextShape 2"/>
          <p:cNvSpPr txBox="1"/>
          <p:nvPr/>
        </p:nvSpPr>
        <p:spPr>
          <a:xfrm>
            <a:off x="457200" y="3840480"/>
            <a:ext cx="9118440" cy="231300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This is used to make the calculations later on</a:t>
            </a:r>
            <a:endParaRPr b="0" lang="en-US" sz="3200" spc="-1" strike="noStrike">
              <a:solidFill>
                <a:srgbClr val="000000"/>
              </a:solidFill>
              <a:uFill>
                <a:solidFill>
                  <a:srgbClr val="ffffff"/>
                </a:solidFill>
              </a:uFill>
              <a:latin typeface="Arial"/>
            </a:endParaRPr>
          </a:p>
        </p:txBody>
      </p:sp>
      <p:pic>
        <p:nvPicPr>
          <p:cNvPr id="353" name="" descr=""/>
          <p:cNvPicPr/>
          <p:nvPr/>
        </p:nvPicPr>
        <p:blipFill>
          <a:blip r:embed="rId1"/>
          <a:stretch/>
        </p:blipFill>
        <p:spPr>
          <a:xfrm>
            <a:off x="501480" y="1667160"/>
            <a:ext cx="5533560" cy="1990440"/>
          </a:xfrm>
          <a:prstGeom prst="rect">
            <a:avLst/>
          </a:prstGeom>
          <a:ln>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Calculates the cost equation</a:t>
            </a:r>
            <a:endParaRPr b="0" lang="en-US" sz="4400" spc="-1" strike="noStrike">
              <a:solidFill>
                <a:srgbClr val="000000"/>
              </a:solidFill>
              <a:uFill>
                <a:solidFill>
                  <a:srgbClr val="ffffff"/>
                </a:solidFill>
              </a:uFill>
              <a:latin typeface="Arial"/>
            </a:endParaRPr>
          </a:p>
        </p:txBody>
      </p:sp>
      <p:sp>
        <p:nvSpPr>
          <p:cNvPr id="355" name="TextShape 2"/>
          <p:cNvSpPr txBox="1"/>
          <p:nvPr/>
        </p:nvSpPr>
        <p:spPr>
          <a:xfrm>
            <a:off x="3657600" y="1769040"/>
            <a:ext cx="59180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Calculations the cost equation, given the user-supplied weights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This is how the program decides if a change caused an improvement.</a:t>
            </a:r>
            <a:endParaRPr b="0" lang="en-US" sz="3200" spc="-1" strike="noStrike">
              <a:solidFill>
                <a:srgbClr val="000000"/>
              </a:solidFill>
              <a:uFill>
                <a:solidFill>
                  <a:srgbClr val="ffffff"/>
                </a:solidFill>
              </a:uFill>
              <a:latin typeface="Arial"/>
            </a:endParaRPr>
          </a:p>
        </p:txBody>
      </p:sp>
      <p:pic>
        <p:nvPicPr>
          <p:cNvPr id="356" name="" descr=""/>
          <p:cNvPicPr/>
          <p:nvPr/>
        </p:nvPicPr>
        <p:blipFill>
          <a:blip r:embed="rId1"/>
          <a:stretch/>
        </p:blipFill>
        <p:spPr>
          <a:xfrm>
            <a:off x="322200" y="2103120"/>
            <a:ext cx="3152520" cy="571320"/>
          </a:xfrm>
          <a:prstGeom prst="rect">
            <a:avLst/>
          </a:prstGeom>
          <a:ln>
            <a:noFill/>
          </a:ln>
        </p:spPr>
      </p:pic>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182880" y="193320"/>
            <a:ext cx="939276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Check what points are TPs, FPs, FNs</a:t>
            </a:r>
            <a:endParaRPr b="0" lang="en-US" sz="4400" spc="-1" strike="noStrike">
              <a:solidFill>
                <a:srgbClr val="000000"/>
              </a:solidFill>
              <a:uFill>
                <a:solidFill>
                  <a:srgbClr val="ffffff"/>
                </a:solidFill>
              </a:uFill>
              <a:latin typeface="Arial"/>
            </a:endParaRPr>
          </a:p>
        </p:txBody>
      </p:sp>
      <p:pic>
        <p:nvPicPr>
          <p:cNvPr id="358" name="" descr=""/>
          <p:cNvPicPr/>
          <p:nvPr/>
        </p:nvPicPr>
        <p:blipFill>
          <a:blip r:embed="rId1"/>
          <a:stretch/>
        </p:blipFill>
        <p:spPr>
          <a:xfrm>
            <a:off x="1097280" y="1645920"/>
            <a:ext cx="7955280" cy="5416920"/>
          </a:xfrm>
          <a:prstGeom prst="rect">
            <a:avLst/>
          </a:prstGeom>
          <a:ln>
            <a:noFill/>
          </a:ln>
        </p:spPr>
      </p:pic>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3134520" y="1280160"/>
            <a:ext cx="6192360" cy="6304680"/>
          </a:xfrm>
          <a:prstGeom prst="rect">
            <a:avLst/>
          </a:prstGeom>
          <a:noFill/>
          <a:ln>
            <a:noFill/>
          </a:ln>
        </p:spPr>
        <p:txBody>
          <a:bodyPr lIns="0" rIns="0" tIns="0" bIns="0"/>
          <a:p>
            <a:r>
              <a:rPr b="0" lang="en-US" sz="3200" spc="-1" strike="noStrike">
                <a:solidFill>
                  <a:srgbClr val="000000"/>
                </a:solidFill>
                <a:uFill>
                  <a:solidFill>
                    <a:srgbClr val="ffffff"/>
                  </a:solidFill>
                </a:uFill>
                <a:latin typeface="Arial"/>
              </a:rPr>
              <a:t>Program looks through all hand labeled points,draws a box around them, and looks for a computer-generated point within that box.</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Arial"/>
              </a:rPr>
              <a:t>If it finds one, that computer-generated point is labeled as a TP, and removed from the list so it won’t be double counted.</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Arial"/>
              </a:rPr>
              <a:t>If it doesn’t find one, that cell is labeled as FN</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Arial"/>
              </a:rPr>
              <a:t>At the end, computer-generated points that haven’t been marked as TPs get labeled as FPs</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p:txBody>
      </p:sp>
      <p:sp>
        <p:nvSpPr>
          <p:cNvPr id="360" name="TextShape 2"/>
          <p:cNvSpPr txBox="1"/>
          <p:nvPr/>
        </p:nvSpPr>
        <p:spPr>
          <a:xfrm>
            <a:off x="91440" y="301320"/>
            <a:ext cx="9692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61" name="TextShape 3"/>
          <p:cNvSpPr txBox="1"/>
          <p:nvPr/>
        </p:nvSpPr>
        <p:spPr>
          <a:xfrm>
            <a:off x="183240" y="193320"/>
            <a:ext cx="939276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Check what points are TPs, FPs, FNs</a:t>
            </a:r>
            <a:endParaRPr b="0" lang="en-US" sz="4400" spc="-1" strike="noStrike">
              <a:solidFill>
                <a:srgbClr val="000000"/>
              </a:solidFill>
              <a:uFill>
                <a:solidFill>
                  <a:srgbClr val="ffffff"/>
                </a:solidFill>
              </a:uFill>
              <a:latin typeface="Arial"/>
            </a:endParaRPr>
          </a:p>
        </p:txBody>
      </p:sp>
      <p:pic>
        <p:nvPicPr>
          <p:cNvPr id="362" name="" descr=""/>
          <p:cNvPicPr/>
          <p:nvPr/>
        </p:nvPicPr>
        <p:blipFill>
          <a:blip r:embed="rId1"/>
          <a:stretch/>
        </p:blipFill>
        <p:spPr>
          <a:xfrm>
            <a:off x="365760" y="2560320"/>
            <a:ext cx="2582280" cy="24688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Begin main program</a:t>
            </a:r>
            <a:endParaRPr b="0" lang="en-US" sz="4400" spc="-1" strike="noStrike">
              <a:solidFill>
                <a:srgbClr val="000000"/>
              </a:solidFill>
              <a:uFill>
                <a:solidFill>
                  <a:srgbClr val="ffffff"/>
                </a:solidFill>
              </a:uFill>
              <a:latin typeface="Arial"/>
            </a:endParaRPr>
          </a:p>
        </p:txBody>
      </p:sp>
      <p:sp>
        <p:nvSpPr>
          <p:cNvPr id="364" name="TextShape 2"/>
          <p:cNvSpPr txBox="1"/>
          <p:nvPr/>
        </p:nvSpPr>
        <p:spPr>
          <a:xfrm>
            <a:off x="504000" y="4206240"/>
            <a:ext cx="9071640" cy="2377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This starts the program and loads in the user-designated parameters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Also logs the time at this point</a:t>
            </a:r>
            <a:endParaRPr b="0" lang="en-US" sz="3200" spc="-1" strike="noStrike">
              <a:solidFill>
                <a:srgbClr val="000000"/>
              </a:solidFill>
              <a:uFill>
                <a:solidFill>
                  <a:srgbClr val="ffffff"/>
                </a:solidFill>
              </a:uFill>
              <a:latin typeface="Arial"/>
            </a:endParaRPr>
          </a:p>
        </p:txBody>
      </p:sp>
      <p:pic>
        <p:nvPicPr>
          <p:cNvPr id="365" name="" descr=""/>
          <p:cNvPicPr/>
          <p:nvPr/>
        </p:nvPicPr>
        <p:blipFill>
          <a:blip r:embed="rId1"/>
          <a:stretch/>
        </p:blipFill>
        <p:spPr>
          <a:xfrm>
            <a:off x="167040" y="1504800"/>
            <a:ext cx="9534240" cy="24188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Load the image files and .xmls into lists</a:t>
            </a:r>
            <a:endParaRPr b="0" lang="en-US" sz="4400" spc="-1" strike="noStrike">
              <a:solidFill>
                <a:srgbClr val="000000"/>
              </a:solidFill>
              <a:uFill>
                <a:solidFill>
                  <a:srgbClr val="ffffff"/>
                </a:solidFill>
              </a:uFill>
              <a:latin typeface="Arial"/>
            </a:endParaRPr>
          </a:p>
        </p:txBody>
      </p:sp>
      <p:sp>
        <p:nvSpPr>
          <p:cNvPr id="367" name="TextShape 2"/>
          <p:cNvSpPr txBox="1"/>
          <p:nvPr/>
        </p:nvSpPr>
        <p:spPr>
          <a:xfrm>
            <a:off x="4846320" y="1769040"/>
            <a:ext cx="4729320" cy="57290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Goes through subfolders and loads the image files and xmls into lists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 your main folder, make sure there aren’t extra folders or extra xml files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Label folders and xmls with the same labels, so alphabetically they are in the same order</a:t>
            </a:r>
            <a:endParaRPr b="0" lang="en-US" sz="3200" spc="-1" strike="noStrike">
              <a:solidFill>
                <a:srgbClr val="000000"/>
              </a:solidFill>
              <a:uFill>
                <a:solidFill>
                  <a:srgbClr val="ffffff"/>
                </a:solidFill>
              </a:uFill>
              <a:latin typeface="Arial"/>
            </a:endParaRPr>
          </a:p>
        </p:txBody>
      </p:sp>
      <p:pic>
        <p:nvPicPr>
          <p:cNvPr id="368" name="" descr=""/>
          <p:cNvPicPr/>
          <p:nvPr/>
        </p:nvPicPr>
        <p:blipFill>
          <a:blip r:embed="rId1"/>
          <a:stretch/>
        </p:blipFill>
        <p:spPr>
          <a:xfrm>
            <a:off x="182880" y="1522440"/>
            <a:ext cx="4535280" cy="57927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504000" y="10944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Outer While Loop</a:t>
            </a:r>
            <a:endParaRPr b="0" lang="en-US" sz="4400" spc="-1" strike="noStrike">
              <a:solidFill>
                <a:srgbClr val="000000"/>
              </a:solidFill>
              <a:uFill>
                <a:solidFill>
                  <a:srgbClr val="ffffff"/>
                </a:solidFill>
              </a:uFill>
              <a:latin typeface="Arial"/>
            </a:endParaRPr>
          </a:p>
        </p:txBody>
      </p:sp>
      <p:sp>
        <p:nvSpPr>
          <p:cNvPr id="370" name="TextShape 2"/>
          <p:cNvSpPr txBox="1"/>
          <p:nvPr/>
        </p:nvSpPr>
        <p:spPr>
          <a:xfrm>
            <a:off x="5120640" y="1769040"/>
            <a:ext cx="4455000" cy="563760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While at top initializes a loop</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After the gradient descent gets stuck, this will randomly modify the variables, using the user-defined randomize variable, and then begin searching for a better solution</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 absolute best solution found will be stored in ‘absolute.txt’ but only when one of these loops ends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If a better set of variables has been found within the current iteration of the loop, it will be stored in ‘bestvars.txt’</a:t>
            </a:r>
            <a:endParaRPr b="0" lang="en-US" sz="3200" spc="-1" strike="noStrike">
              <a:solidFill>
                <a:srgbClr val="000000"/>
              </a:solidFill>
              <a:uFill>
                <a:solidFill>
                  <a:srgbClr val="ffffff"/>
                </a:solidFill>
              </a:uFill>
              <a:latin typeface="Arial"/>
            </a:endParaRPr>
          </a:p>
        </p:txBody>
      </p:sp>
      <p:pic>
        <p:nvPicPr>
          <p:cNvPr id="371" name="" descr=""/>
          <p:cNvPicPr/>
          <p:nvPr/>
        </p:nvPicPr>
        <p:blipFill>
          <a:blip r:embed="rId1"/>
          <a:stretch/>
        </p:blipFill>
        <p:spPr>
          <a:xfrm>
            <a:off x="274320" y="1188720"/>
            <a:ext cx="4495320" cy="61336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Gradient descent Loop</a:t>
            </a:r>
            <a:endParaRPr b="0" lang="en-US" sz="4400" spc="-1" strike="noStrike">
              <a:solidFill>
                <a:srgbClr val="000000"/>
              </a:solidFill>
              <a:uFill>
                <a:solidFill>
                  <a:srgbClr val="ffffff"/>
                </a:solidFill>
              </a:uFill>
              <a:latin typeface="Arial"/>
            </a:endParaRPr>
          </a:p>
        </p:txBody>
      </p:sp>
      <p:sp>
        <p:nvSpPr>
          <p:cNvPr id="373" name="TextShape 2"/>
          <p:cNvSpPr txBox="1"/>
          <p:nvPr/>
        </p:nvSpPr>
        <p:spPr>
          <a:xfrm>
            <a:off x="274320" y="4572000"/>
            <a:ext cx="9301320" cy="158148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This while initiates one loop through the gradient descent</a:t>
            </a:r>
            <a:endParaRPr b="0" lang="en-US" sz="3200" spc="-1" strike="noStrike">
              <a:solidFill>
                <a:srgbClr val="000000"/>
              </a:solidFill>
              <a:uFill>
                <a:solidFill>
                  <a:srgbClr val="ffffff"/>
                </a:solidFill>
              </a:uFill>
              <a:latin typeface="Arial"/>
            </a:endParaRPr>
          </a:p>
        </p:txBody>
      </p:sp>
      <p:pic>
        <p:nvPicPr>
          <p:cNvPr id="374" name="" descr=""/>
          <p:cNvPicPr/>
          <p:nvPr/>
        </p:nvPicPr>
        <p:blipFill>
          <a:blip r:embed="rId1"/>
          <a:stretch/>
        </p:blipFill>
        <p:spPr>
          <a:xfrm>
            <a:off x="227160" y="1693800"/>
            <a:ext cx="5533560" cy="2695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But how does the Computer “Learn”</a:t>
            </a:r>
            <a:endParaRPr b="0" lang="en-US" sz="4400" spc="-1" strike="noStrike">
              <a:solidFill>
                <a:srgbClr val="000000"/>
              </a:solidFill>
              <a:uFill>
                <a:solidFill>
                  <a:srgbClr val="ffffff"/>
                </a:solidFill>
              </a:uFill>
              <a:latin typeface="Arial"/>
            </a:endParaRPr>
          </a:p>
        </p:txBody>
      </p:sp>
      <p:sp>
        <p:nvSpPr>
          <p:cNvPr id="97"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First, let’s discuss how the computer can analyze images, then lets discuss how it can “learn” to analyze images in a more effective way.</a:t>
            </a:r>
            <a:endParaRPr b="0" lang="en-US" sz="3200" spc="-1" strike="noStrike">
              <a:solidFill>
                <a:srgbClr val="000000"/>
              </a:solidFill>
              <a:uFill>
                <a:solidFill>
                  <a:srgbClr val="ffffff"/>
                </a:solidFill>
              </a:uFill>
              <a:latin typeface="Arial"/>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Loop through all images</a:t>
            </a:r>
            <a:endParaRPr b="0" lang="en-US" sz="4400" spc="-1" strike="noStrike">
              <a:solidFill>
                <a:srgbClr val="000000"/>
              </a:solidFill>
              <a:uFill>
                <a:solidFill>
                  <a:srgbClr val="ffffff"/>
                </a:solidFill>
              </a:uFill>
              <a:latin typeface="Arial"/>
            </a:endParaRPr>
          </a:p>
        </p:txBody>
      </p:sp>
      <p:sp>
        <p:nvSpPr>
          <p:cNvPr id="376" name="TextShape 2"/>
          <p:cNvSpPr txBox="1"/>
          <p:nvPr/>
        </p:nvSpPr>
        <p:spPr>
          <a:xfrm>
            <a:off x="504000" y="4297680"/>
            <a:ext cx="9071640" cy="185580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This For loop begins the loop of looking through all of the images, and applying the current set of filters through them</a:t>
            </a:r>
            <a:endParaRPr b="0" lang="en-US" sz="3200" spc="-1" strike="noStrike">
              <a:solidFill>
                <a:srgbClr val="000000"/>
              </a:solidFill>
              <a:uFill>
                <a:solidFill>
                  <a:srgbClr val="ffffff"/>
                </a:solidFill>
              </a:uFill>
              <a:latin typeface="Arial"/>
            </a:endParaRPr>
          </a:p>
        </p:txBody>
      </p:sp>
      <p:pic>
        <p:nvPicPr>
          <p:cNvPr id="377" name="" descr=""/>
          <p:cNvPicPr/>
          <p:nvPr/>
        </p:nvPicPr>
        <p:blipFill>
          <a:blip r:embed="rId1"/>
          <a:stretch/>
        </p:blipFill>
        <p:spPr>
          <a:xfrm>
            <a:off x="969840" y="1737360"/>
            <a:ext cx="7991280" cy="22381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Free Resource to learn more about Python programming</a:t>
            </a:r>
            <a:endParaRPr b="0" lang="en-US" sz="4400" spc="-1" strike="noStrike">
              <a:solidFill>
                <a:srgbClr val="000000"/>
              </a:solidFill>
              <a:uFill>
                <a:solidFill>
                  <a:srgbClr val="ffffff"/>
                </a:solidFill>
              </a:uFill>
              <a:latin typeface="Arial"/>
            </a:endParaRPr>
          </a:p>
        </p:txBody>
      </p:sp>
      <p:sp>
        <p:nvSpPr>
          <p:cNvPr id="379"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https://www.edx.org/course/introduction-computer-science-mitx-6-00-1x-9</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Starts out assuming you have no knowledge in programming</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Gets pretty advanced by the end, more than what you need to know to understand this program</a:t>
            </a:r>
            <a:endParaRPr b="0" lang="en-US" sz="32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TextShape 1"/>
          <p:cNvSpPr txBox="1"/>
          <p:nvPr/>
        </p:nvSpPr>
        <p:spPr>
          <a:xfrm>
            <a:off x="504000" y="-5040"/>
            <a:ext cx="9071640" cy="187524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Always check images, this is an example of an error from earlier version</a:t>
            </a:r>
            <a:endParaRPr b="0" lang="en-US" sz="4400" spc="-1" strike="noStrike">
              <a:solidFill>
                <a:srgbClr val="000000"/>
              </a:solidFill>
              <a:uFill>
                <a:solidFill>
                  <a:srgbClr val="ffffff"/>
                </a:solidFill>
              </a:uFill>
              <a:latin typeface="Arial"/>
            </a:endParaRPr>
          </a:p>
        </p:txBody>
      </p:sp>
      <p:sp>
        <p:nvSpPr>
          <p:cNvPr id="381"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Ran Overnight</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6 100px100xp images w/</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3 delta</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3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3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FP – TP * 10</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On the same images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Sens. TP/(TP+FN) = .748</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Acc. TP/(TP+FP) = .888 </a:t>
            </a:r>
            <a:endParaRPr b="0" lang="en-US" sz="3200" spc="-1" strike="noStrike">
              <a:solidFill>
                <a:srgbClr val="000000"/>
              </a:solidFill>
              <a:uFill>
                <a:solidFill>
                  <a:srgbClr val="ffffff"/>
                </a:solidFill>
              </a:uFill>
              <a:latin typeface="Arial"/>
            </a:endParaRPr>
          </a:p>
        </p:txBody>
      </p:sp>
      <p:pic>
        <p:nvPicPr>
          <p:cNvPr id="382" name="" descr=""/>
          <p:cNvPicPr/>
          <p:nvPr/>
        </p:nvPicPr>
        <p:blipFill>
          <a:blip r:embed="rId1"/>
          <a:stretch/>
        </p:blipFill>
        <p:spPr>
          <a:xfrm>
            <a:off x="5265720" y="1973880"/>
            <a:ext cx="3512520" cy="3512520"/>
          </a:xfrm>
          <a:prstGeom prst="rect">
            <a:avLst/>
          </a:prstGeom>
          <a:ln>
            <a:noFill/>
          </a:ln>
        </p:spPr>
      </p:pic>
      <p:sp>
        <p:nvSpPr>
          <p:cNvPr id="383" name="TextShape 3"/>
          <p:cNvSpPr txBox="1"/>
          <p:nvPr/>
        </p:nvSpPr>
        <p:spPr>
          <a:xfrm>
            <a:off x="5061960" y="5807160"/>
            <a:ext cx="3716280" cy="150804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But it’s overfitting. Based on this example, I constrained the minimum area, to be a proportion of the size of the boxes it uses to check for matches</a:t>
            </a:r>
            <a:endParaRPr b="0" lang="en-US"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85" name="TextShape 2"/>
          <p:cNvSpPr txBox="1"/>
          <p:nvPr/>
        </p:nvSpPr>
        <p:spPr>
          <a:xfrm>
            <a:off x="504000" y="1769040"/>
            <a:ext cx="9071640" cy="54547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Trained on the 6x 100p images, and tested on larger images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Sensitivity 0.279963403477</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Accuracy of Positives 0.698630136986</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Two are very dark</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Added local Contrast</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Sensitivity 0.472095150961</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Accuracy of Positives 0.646616541353</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Redid whatershed on their</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own images:</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On larger versions of same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images: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Sensitivity .73 other ver .625</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Sens.: .649 other ver.:.65</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Accuracy .78                  .878</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Acc. : .685 accuracy: .638</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Trained newer version on “big images”   Test on other “big images” from same set</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Sens. .792</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Sens. .609</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Accuracy .869                                Acc. .787</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Made some updates because the algorithm was missing a very lightly stained</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Image on the test set. Retrained for a couple hours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-541,41,40,45,33,48,33,21,29,33,30,-4,0,1,0,26,26,30,31,-12,0,43,60,-1,0,63,9,6,1,18,21,-27,12,46,107,45,28,40,0,28,16,15,27,-3,0,10,4,5,1,0,0,4,3,8,3,4,1,0,8,-9,3,12,12,16,12,10,13,20,21,22,10,11,12,12,12,66,60,19,0,21,40,12,20,11,9</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Sens. 84.7                     Test set: sens. .749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Tested on Harada’s images: sens. .90</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Acc</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79.1</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Acc.                  .724</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acc. .54</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Retraining on 2 of 4 of Harada’s images ovenight for high sensitivity – TP 10, FP1</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Sens 95</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Other two images: 92.7</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Acc  73.5</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Acc: 72.6 ← for the most part mistakes are reasonable, unlabeled cells from the edge, and dim cells, but there .                                                                   are occasional double-</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counts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Retraining on the same 2 imagse with TP 2 FP 1:</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-565,47,40,45,33,49,35,20,33,36,34,-1,0,-1,0,32,28,28,31,-12,0,45,62,1,0,58,9,13,5,23,23,-26,12,49,111,47,32,43,0,27,18,18,29,-6,0,7,4,3,1,1,0,2,3,6,3,5,1,4,8,-4,3,18,12,16,12,10,13,22,21,21,10,21,16,16,18,78,60,24,0,16,40,15,20,7,15</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Sens. .912,        Other two images: sens. .88</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   </a:t>
            </a:r>
            <a:r>
              <a:rPr b="1" lang="en-US" sz="3200" spc="-1" strike="noStrike">
                <a:solidFill>
                  <a:srgbClr val="000000"/>
                </a:solidFill>
                <a:uFill>
                  <a:solidFill>
                    <a:srgbClr val="ffffff"/>
                  </a:solidFill>
                </a:uFill>
                <a:latin typeface="Arial"/>
              </a:rPr>
              <a:t>Acc. .835                                            acc. 80.7</a:t>
            </a:r>
            <a:endParaRPr b="0" lang="en-US" sz="3200" spc="-1" strike="noStrike">
              <a:solidFill>
                <a:srgbClr val="000000"/>
              </a:solidFill>
              <a:uFill>
                <a:solidFill>
                  <a:srgbClr val="ffffff"/>
                </a:solidFill>
              </a:uFill>
              <a:latin typeface="Arial"/>
            </a:endParaRPr>
          </a:p>
        </p:txBody>
      </p:sp>
      <p:sp>
        <p:nvSpPr>
          <p:cNvPr id="386" name="TextShape 3"/>
          <p:cNvSpPr txBox="1"/>
          <p:nvPr/>
        </p:nvSpPr>
        <p:spPr>
          <a:xfrm>
            <a:off x="91440" y="9144000"/>
            <a:ext cx="9988560" cy="16459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-366,22,20,15,14,34,12,15,12,12,13,-6,0,3,0,16,15,12,13,-8,0,21,40,-4,0,42,4,3,1,7,12,</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-16,12,19,48,21,19,19,0,14,4,4,5,-18,0,14,0,6,0,-4,0,-2,0,2,0,9,1,3,6, 9,0,11,9,6,9,5,9,8,6,1,0,3,0,3,0,22,24,6,0,17,33,10,0,6,0</a:t>
            </a:r>
            <a:endParaRPr b="0" lang="en-US" sz="1800" spc="-1" strike="noStrike">
              <a:solidFill>
                <a:srgbClr val="000000"/>
              </a:solidFill>
              <a:uFill>
                <a:solidFill>
                  <a:srgbClr val="ffffff"/>
                </a:solidFill>
              </a:uFill>
              <a:latin typeface="Arial"/>
            </a:endParaRPr>
          </a:p>
        </p:txBody>
      </p:sp>
      <p:pic>
        <p:nvPicPr>
          <p:cNvPr id="387" name="" descr=""/>
          <p:cNvPicPr/>
          <p:nvPr/>
        </p:nvPicPr>
        <p:blipFill>
          <a:blip r:embed="rId1"/>
          <a:stretch/>
        </p:blipFill>
        <p:spPr>
          <a:xfrm>
            <a:off x="8350920" y="-1737360"/>
            <a:ext cx="7559640" cy="7559640"/>
          </a:xfrm>
          <a:prstGeom prst="rect">
            <a:avLst/>
          </a:prstGeom>
          <a:ln>
            <a:noFill/>
          </a:ln>
        </p:spPr>
      </p:pic>
      <p:pic>
        <p:nvPicPr>
          <p:cNvPr id="388" name="" descr=""/>
          <p:cNvPicPr/>
          <p:nvPr/>
        </p:nvPicPr>
        <p:blipFill>
          <a:blip r:embed="rId2"/>
          <a:stretch/>
        </p:blipFill>
        <p:spPr>
          <a:xfrm>
            <a:off x="8138160" y="3780000"/>
            <a:ext cx="7559640" cy="75596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Image analysis</a:t>
            </a:r>
            <a:endParaRPr b="0" lang="en-US" sz="4400" spc="-1" strike="noStrike">
              <a:solidFill>
                <a:srgbClr val="000000"/>
              </a:solidFill>
              <a:uFill>
                <a:solidFill>
                  <a:srgbClr val="ffffff"/>
                </a:solidFill>
              </a:uFill>
              <a:latin typeface="Arial"/>
            </a:endParaRPr>
          </a:p>
        </p:txBody>
      </p:sp>
      <p:sp>
        <p:nvSpPr>
          <p:cNvPr id="99"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2-step approach:</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1. Modify features of the image, using filters</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e.g. Adjust contrast, blur, watershed, etc.</a:t>
            </a:r>
            <a:endParaRPr b="0" lang="en-US"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2. Identify cells in this modified image:</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Blob detector</a:t>
            </a:r>
            <a:endParaRPr b="0" lang="en-US" sz="2400" spc="-1" strike="noStrike">
              <a:solidFill>
                <a:srgbClr val="000000"/>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457200" y="-274320"/>
            <a:ext cx="11064240" cy="1250280"/>
          </a:xfrm>
          <a:prstGeom prst="rect">
            <a:avLst/>
          </a:prstGeom>
          <a:noFill/>
          <a:ln>
            <a:noFill/>
          </a:ln>
        </p:spPr>
        <p:txBody>
          <a:bodyPr lIns="0" rIns="0" tIns="0" bIns="0" anchor="ctr"/>
          <a:p>
            <a:pPr algn="ctr"/>
            <a:r>
              <a:rPr b="0" lang="en-US" sz="3600" spc="-1" strike="noStrike">
                <a:solidFill>
                  <a:srgbClr val="000000"/>
                </a:solidFill>
                <a:uFill>
                  <a:solidFill>
                    <a:srgbClr val="ffffff"/>
                  </a:solidFill>
                </a:uFill>
                <a:latin typeface="Arial"/>
              </a:rPr>
              <a:t>Example of filters applied after it has been trained</a:t>
            </a:r>
            <a:endParaRPr b="0" lang="en-US" sz="4400" spc="-1" strike="noStrike">
              <a:solidFill>
                <a:srgbClr val="000000"/>
              </a:solidFill>
              <a:uFill>
                <a:solidFill>
                  <a:srgbClr val="ffffff"/>
                </a:solidFill>
              </a:uFill>
              <a:latin typeface="Arial"/>
            </a:endParaRPr>
          </a:p>
        </p:txBody>
      </p:sp>
      <p:pic>
        <p:nvPicPr>
          <p:cNvPr id="101" name="" descr=""/>
          <p:cNvPicPr/>
          <p:nvPr/>
        </p:nvPicPr>
        <p:blipFill>
          <a:blip r:embed="rId1"/>
          <a:stretch/>
        </p:blipFill>
        <p:spPr>
          <a:xfrm>
            <a:off x="29880" y="1188720"/>
            <a:ext cx="3444840" cy="3444840"/>
          </a:xfrm>
          <a:prstGeom prst="rect">
            <a:avLst/>
          </a:prstGeom>
          <a:ln>
            <a:noFill/>
          </a:ln>
        </p:spPr>
      </p:pic>
      <p:pic>
        <p:nvPicPr>
          <p:cNvPr id="102" name="" descr=""/>
          <p:cNvPicPr/>
          <p:nvPr/>
        </p:nvPicPr>
        <p:blipFill>
          <a:blip r:embed="rId2"/>
          <a:stretch/>
        </p:blipFill>
        <p:spPr>
          <a:xfrm>
            <a:off x="3474720" y="1188720"/>
            <a:ext cx="3474720" cy="3474720"/>
          </a:xfrm>
          <a:prstGeom prst="rect">
            <a:avLst/>
          </a:prstGeom>
          <a:ln>
            <a:noFill/>
          </a:ln>
        </p:spPr>
      </p:pic>
      <p:pic>
        <p:nvPicPr>
          <p:cNvPr id="103" name="" descr=""/>
          <p:cNvPicPr/>
          <p:nvPr/>
        </p:nvPicPr>
        <p:blipFill>
          <a:blip r:embed="rId3"/>
          <a:stretch/>
        </p:blipFill>
        <p:spPr>
          <a:xfrm>
            <a:off x="6635160" y="1188720"/>
            <a:ext cx="3444840" cy="3444840"/>
          </a:xfrm>
          <a:prstGeom prst="rect">
            <a:avLst/>
          </a:prstGeom>
          <a:ln>
            <a:noFill/>
          </a:ln>
        </p:spPr>
      </p:pic>
      <p:pic>
        <p:nvPicPr>
          <p:cNvPr id="104" name="" descr=""/>
          <p:cNvPicPr/>
          <p:nvPr/>
        </p:nvPicPr>
        <p:blipFill>
          <a:blip r:embed="rId4"/>
          <a:stretch/>
        </p:blipFill>
        <p:spPr>
          <a:xfrm>
            <a:off x="0" y="4277880"/>
            <a:ext cx="3494520" cy="3494520"/>
          </a:xfrm>
          <a:prstGeom prst="rect">
            <a:avLst/>
          </a:prstGeom>
          <a:ln>
            <a:noFill/>
          </a:ln>
        </p:spPr>
      </p:pic>
      <p:pic>
        <p:nvPicPr>
          <p:cNvPr id="105" name="" descr=""/>
          <p:cNvPicPr/>
          <p:nvPr/>
        </p:nvPicPr>
        <p:blipFill>
          <a:blip r:embed="rId5"/>
          <a:stretch/>
        </p:blipFill>
        <p:spPr>
          <a:xfrm>
            <a:off x="3170160" y="4261680"/>
            <a:ext cx="3510720" cy="3510720"/>
          </a:xfrm>
          <a:prstGeom prst="rect">
            <a:avLst/>
          </a:prstGeom>
          <a:ln>
            <a:noFill/>
          </a:ln>
        </p:spPr>
      </p:pic>
      <p:pic>
        <p:nvPicPr>
          <p:cNvPr id="106" name="" descr=""/>
          <p:cNvPicPr/>
          <p:nvPr/>
        </p:nvPicPr>
        <p:blipFill>
          <a:blip r:embed="rId6"/>
          <a:stretch/>
        </p:blipFill>
        <p:spPr>
          <a:xfrm>
            <a:off x="6564240" y="4314600"/>
            <a:ext cx="3474720" cy="3474720"/>
          </a:xfrm>
          <a:prstGeom prst="rect">
            <a:avLst/>
          </a:prstGeom>
          <a:ln>
            <a:noFill/>
          </a:ln>
        </p:spPr>
      </p:pic>
      <p:sp>
        <p:nvSpPr>
          <p:cNvPr id="107" name="Line 2"/>
          <p:cNvSpPr/>
          <p:nvPr/>
        </p:nvSpPr>
        <p:spPr>
          <a:xfrm>
            <a:off x="365760" y="731520"/>
            <a:ext cx="9235440" cy="0"/>
          </a:xfrm>
          <a:prstGeom prst="line">
            <a:avLst/>
          </a:prstGeom>
          <a:ln>
            <a:solidFill>
              <a:srgbClr val="000000"/>
            </a:solidFill>
            <a:tailEnd len="med" type="triangle" w="med"/>
          </a:ln>
        </p:spPr>
        <p:style>
          <a:lnRef idx="0"/>
          <a:fillRef idx="0"/>
          <a:effectRef idx="0"/>
          <a:fontRef idx="minor"/>
        </p:style>
      </p:sp>
      <p:sp>
        <p:nvSpPr>
          <p:cNvPr id="108" name="Line 3"/>
          <p:cNvSpPr/>
          <p:nvPr/>
        </p:nvSpPr>
        <p:spPr>
          <a:xfrm>
            <a:off x="365760" y="975960"/>
            <a:ext cx="9235440" cy="0"/>
          </a:xfrm>
          <a:prstGeom prst="line">
            <a:avLst/>
          </a:prstGeom>
          <a:ln>
            <a:solidFill>
              <a:srgbClr val="000000"/>
            </a:solidFill>
            <a:tailEnd len="med" type="triangle" w="med"/>
          </a:ln>
        </p:spPr>
        <p:style>
          <a:lnRef idx="0"/>
          <a:fillRef idx="0"/>
          <a:effectRef idx="0"/>
          <a:fontRef idx="minor"/>
        </p:style>
      </p:sp>
      <p:sp>
        <p:nvSpPr>
          <p:cNvPr id="109" name="Line 4"/>
          <p:cNvSpPr/>
          <p:nvPr/>
        </p:nvSpPr>
        <p:spPr>
          <a:xfrm flipH="1">
            <a:off x="365760" y="731520"/>
            <a:ext cx="9144000" cy="244440"/>
          </a:xfrm>
          <a:prstGeom prst="line">
            <a:avLst/>
          </a:prstGeom>
          <a:ln>
            <a:solidFill>
              <a:srgbClr val="000000"/>
            </a:solidFill>
            <a:tailEnd len="med" type="triangle" w="med"/>
          </a:ln>
        </p:spPr>
        <p:style>
          <a:lnRef idx="0"/>
          <a:fillRef idx="0"/>
          <a:effectRef idx="0"/>
          <a:fontRef idx="minor"/>
        </p:style>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pic>
        <p:nvPicPr>
          <p:cNvPr id="111" name="" descr=""/>
          <p:cNvPicPr/>
          <p:nvPr/>
        </p:nvPicPr>
        <p:blipFill>
          <a:blip r:embed="rId1"/>
          <a:stretch/>
        </p:blipFill>
        <p:spPr>
          <a:xfrm>
            <a:off x="91440" y="1280160"/>
            <a:ext cx="3383280" cy="3383280"/>
          </a:xfrm>
          <a:prstGeom prst="rect">
            <a:avLst/>
          </a:prstGeom>
          <a:ln>
            <a:noFill/>
          </a:ln>
        </p:spPr>
      </p:pic>
      <p:pic>
        <p:nvPicPr>
          <p:cNvPr id="112" name="" descr=""/>
          <p:cNvPicPr/>
          <p:nvPr/>
        </p:nvPicPr>
        <p:blipFill>
          <a:blip r:embed="rId2"/>
          <a:stretch/>
        </p:blipFill>
        <p:spPr>
          <a:xfrm>
            <a:off x="3413160" y="1280160"/>
            <a:ext cx="3383280" cy="3383280"/>
          </a:xfrm>
          <a:prstGeom prst="rect">
            <a:avLst/>
          </a:prstGeom>
          <a:ln>
            <a:noFill/>
          </a:ln>
        </p:spPr>
      </p:pic>
      <p:pic>
        <p:nvPicPr>
          <p:cNvPr id="113" name="" descr=""/>
          <p:cNvPicPr/>
          <p:nvPr/>
        </p:nvPicPr>
        <p:blipFill>
          <a:blip r:embed="rId3"/>
          <a:stretch/>
        </p:blipFill>
        <p:spPr>
          <a:xfrm>
            <a:off x="6514920" y="1302840"/>
            <a:ext cx="3360600" cy="3360600"/>
          </a:xfrm>
          <a:prstGeom prst="rect">
            <a:avLst/>
          </a:prstGeom>
          <a:ln>
            <a:noFill/>
          </a:ln>
        </p:spPr>
      </p:pic>
      <p:pic>
        <p:nvPicPr>
          <p:cNvPr id="114" name="" descr=""/>
          <p:cNvPicPr/>
          <p:nvPr/>
        </p:nvPicPr>
        <p:blipFill>
          <a:blip r:embed="rId4"/>
          <a:stretch/>
        </p:blipFill>
        <p:spPr>
          <a:xfrm>
            <a:off x="182880" y="4329720"/>
            <a:ext cx="3230280" cy="3230280"/>
          </a:xfrm>
          <a:prstGeom prst="rect">
            <a:avLst/>
          </a:prstGeom>
          <a:ln>
            <a:noFill/>
          </a:ln>
        </p:spPr>
      </p:pic>
      <p:pic>
        <p:nvPicPr>
          <p:cNvPr id="115" name="" descr=""/>
          <p:cNvPicPr/>
          <p:nvPr/>
        </p:nvPicPr>
        <p:blipFill>
          <a:blip r:embed="rId5"/>
          <a:stretch/>
        </p:blipFill>
        <p:spPr>
          <a:xfrm>
            <a:off x="3413160" y="4297680"/>
            <a:ext cx="3261960" cy="3261960"/>
          </a:xfrm>
          <a:prstGeom prst="rect">
            <a:avLst/>
          </a:prstGeom>
          <a:ln>
            <a:noFill/>
          </a:ln>
        </p:spPr>
      </p:pic>
      <p:pic>
        <p:nvPicPr>
          <p:cNvPr id="116" name="" descr=""/>
          <p:cNvPicPr/>
          <p:nvPr/>
        </p:nvPicPr>
        <p:blipFill>
          <a:blip r:embed="rId6"/>
          <a:stretch/>
        </p:blipFill>
        <p:spPr>
          <a:xfrm>
            <a:off x="6583680" y="4268160"/>
            <a:ext cx="3291840" cy="329184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10770</TotalTime>
  <Application>LibreOffice/5.2.3.3$Windows_X86_64 LibreOffice_project/d54a8868f08a7b39642414cf2c8ef2f228f780cf</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2016-11-10T10:24:50Z</dcterms:created>
  <dc:creator/>
  <dc:description/>
  <dc:language>en-US</dc:language>
  <cp:lastModifiedBy/>
  <dcterms:modified xsi:type="dcterms:W3CDTF">2016-12-14T11:12:07Z</dcterms:modified>
  <cp:revision>21</cp:revision>
  <dc:subject/>
  <dc:title/>
</cp:coreProperties>
</file>